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83" r:id="rId4"/>
    <p:sldMasterId id="214748368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</p:sldIdLst>
  <p:sldSz cy="6858000" cx="9144000"/>
  <p:notesSz cx="6858000" cy="9144000"/>
  <p:embeddedFontLst>
    <p:embeddedFont>
      <p:font typeface="Roboto Slab"/>
      <p:regular r:id="rId61"/>
      <p:bold r:id="rId62"/>
    </p:embeddedFont>
    <p:embeddedFont>
      <p:font typeface="Roboto Condensed"/>
      <p:regular r:id="rId63"/>
      <p:bold r:id="rId64"/>
      <p:italic r:id="rId65"/>
      <p:boldItalic r:id="rId66"/>
    </p:embeddedFont>
    <p:embeddedFont>
      <p:font typeface="Source Sans Pro"/>
      <p:regular r:id="rId67"/>
      <p:bold r:id="rId68"/>
      <p:italic r:id="rId69"/>
      <p:boldItalic r:id="rId70"/>
    </p:embeddedFont>
    <p:embeddedFont>
      <p:font typeface="Open Sans"/>
      <p:regular r:id="rId71"/>
      <p:bold r:id="rId72"/>
      <p:italic r:id="rId73"/>
      <p:boldItalic r:id="rId7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A157F820-399D-4DFA-A94C-531A371F6BC3}">
  <a:tblStyle styleId="{A157F820-399D-4DFA-A94C-531A371F6BC3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OpenSans-italic.fntdata"/><Relationship Id="rId72" Type="http://schemas.openxmlformats.org/officeDocument/2006/relationships/font" Target="fonts/OpenSans-bold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74" Type="http://schemas.openxmlformats.org/officeDocument/2006/relationships/font" Target="fonts/OpenSans-boldItalic.fntdata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OpenSans-regular.fntdata"/><Relationship Id="rId70" Type="http://schemas.openxmlformats.org/officeDocument/2006/relationships/font" Target="fonts/SourceSansPro-bold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Slab-bold.fntdata"/><Relationship Id="rId61" Type="http://schemas.openxmlformats.org/officeDocument/2006/relationships/font" Target="fonts/RobotoSlab-regular.fntdata"/><Relationship Id="rId20" Type="http://schemas.openxmlformats.org/officeDocument/2006/relationships/slide" Target="slides/slide14.xml"/><Relationship Id="rId64" Type="http://schemas.openxmlformats.org/officeDocument/2006/relationships/font" Target="fonts/RobotoCondensed-bold.fntdata"/><Relationship Id="rId63" Type="http://schemas.openxmlformats.org/officeDocument/2006/relationships/font" Target="fonts/RobotoCondensed-regular.fntdata"/><Relationship Id="rId22" Type="http://schemas.openxmlformats.org/officeDocument/2006/relationships/slide" Target="slides/slide16.xml"/><Relationship Id="rId66" Type="http://schemas.openxmlformats.org/officeDocument/2006/relationships/font" Target="fonts/RobotoCondensed-boldItalic.fntdata"/><Relationship Id="rId21" Type="http://schemas.openxmlformats.org/officeDocument/2006/relationships/slide" Target="slides/slide15.xml"/><Relationship Id="rId65" Type="http://schemas.openxmlformats.org/officeDocument/2006/relationships/font" Target="fonts/RobotoCondensed-italic.fntdata"/><Relationship Id="rId24" Type="http://schemas.openxmlformats.org/officeDocument/2006/relationships/slide" Target="slides/slide18.xml"/><Relationship Id="rId68" Type="http://schemas.openxmlformats.org/officeDocument/2006/relationships/font" Target="fonts/SourceSansPro-bold.fntdata"/><Relationship Id="rId23" Type="http://schemas.openxmlformats.org/officeDocument/2006/relationships/slide" Target="slides/slide17.xml"/><Relationship Id="rId67" Type="http://schemas.openxmlformats.org/officeDocument/2006/relationships/font" Target="fonts/SourceSansPro-regular.fntdata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SourceSansPro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gif>
</file>

<file path=ppt/media/image29.gif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gif>
</file>

<file path=ppt/media/image36.gif>
</file>

<file path=ppt/media/image37.jpg>
</file>

<file path=ppt/media/image38.png>
</file>

<file path=ppt/media/image39.png>
</file>

<file path=ppt/media/image4.png>
</file>

<file path=ppt/media/image40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ixabay.com/en/office-sitting-room-executive-730681/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Shape 3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Shape 3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Shape 3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Shape 3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Shape 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Shape 4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Shape 4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Shape 4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Shape 4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Shape 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Shape 4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Shape 4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Shape 4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Shape 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Shape 4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Shape 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Shape 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Shape 489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Shape 4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Shape 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Shape 504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Shape 5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Shape 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Shape 5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Shape 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Shape 5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Shape 5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Shape 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Shape 55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Shape 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Shape 5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Shape 57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Shape 5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Shape 5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Shape 5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Shape 5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Shape 60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Shape 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https://pixabay.com/en/office-sitting-room-executive-730681/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https://pixabay.com/en/imac-ipad-computer-tablet-mobile-605421/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992766"/>
            <a:ext cx="8520600" cy="2736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02966"/>
            <a:ext cx="8520600" cy="1734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_HEADER_1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hape 51"/>
          <p:cNvCxnSpPr/>
          <p:nvPr/>
        </p:nvCxnSpPr>
        <p:spPr>
          <a:xfrm>
            <a:off x="425200" y="55420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Shape 52"/>
          <p:cNvCxnSpPr/>
          <p:nvPr/>
        </p:nvCxnSpPr>
        <p:spPr>
          <a:xfrm>
            <a:off x="425200" y="632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" name="Shape 53"/>
          <p:cNvSpPr txBox="1"/>
          <p:nvPr>
            <p:ph type="title"/>
          </p:nvPr>
        </p:nvSpPr>
        <p:spPr>
          <a:xfrm>
            <a:off x="406425" y="2409100"/>
            <a:ext cx="8296800" cy="2055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97999" y="6251678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body 1 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hape 56"/>
          <p:cNvCxnSpPr/>
          <p:nvPr/>
        </p:nvCxnSpPr>
        <p:spPr>
          <a:xfrm>
            <a:off x="2477724" y="55420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Shape 57"/>
          <p:cNvCxnSpPr/>
          <p:nvPr/>
        </p:nvCxnSpPr>
        <p:spPr>
          <a:xfrm>
            <a:off x="2477724" y="632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Shape 58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" name="Shape 59"/>
          <p:cNvSpPr txBox="1"/>
          <p:nvPr>
            <p:ph type="title"/>
          </p:nvPr>
        </p:nvSpPr>
        <p:spPr>
          <a:xfrm>
            <a:off x="2400250" y="767933"/>
            <a:ext cx="6321600" cy="847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2410112" y="2127701"/>
            <a:ext cx="6321600" cy="4003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97999" y="6251678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11708" y="992766"/>
            <a:ext cx="8520600" cy="2736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ctrTitle"/>
          </p:nvPr>
        </p:nvSpPr>
        <p:spPr>
          <a:xfrm>
            <a:off x="6018850" y="1529033"/>
            <a:ext cx="2453700" cy="2200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b="1" sz="3300"/>
            </a:lvl1pPr>
            <a:lvl2pPr lvl="1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" type="subTitle"/>
          </p:nvPr>
        </p:nvSpPr>
        <p:spPr>
          <a:xfrm>
            <a:off x="441075" y="5117833"/>
            <a:ext cx="51096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1 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ctrTitle"/>
          </p:nvPr>
        </p:nvSpPr>
        <p:spPr>
          <a:xfrm>
            <a:off x="5048500" y="1719033"/>
            <a:ext cx="3528300" cy="22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b="1" sz="3300"/>
            </a:lvl1pPr>
            <a:lvl2pPr lvl="1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" type="subTitle"/>
          </p:nvPr>
        </p:nvSpPr>
        <p:spPr>
          <a:xfrm>
            <a:off x="5055000" y="4819233"/>
            <a:ext cx="35283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78" name="Shape 78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Right Text and Three Picture 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ctrTitle"/>
          </p:nvPr>
        </p:nvSpPr>
        <p:spPr>
          <a:xfrm>
            <a:off x="4813550" y="868566"/>
            <a:ext cx="3592500" cy="1218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b="1" sz="2500"/>
            </a:lvl1pPr>
            <a:lvl2pPr lvl="1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" type="subTitle"/>
          </p:nvPr>
        </p:nvSpPr>
        <p:spPr>
          <a:xfrm>
            <a:off x="4820325" y="2086966"/>
            <a:ext cx="35856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10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3" name="Shape 83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  <p:sp>
        <p:nvSpPr>
          <p:cNvPr id="84" name="Shape 84"/>
          <p:cNvSpPr/>
          <p:nvPr/>
        </p:nvSpPr>
        <p:spPr>
          <a:xfrm>
            <a:off x="4922055" y="684317"/>
            <a:ext cx="701400" cy="87900"/>
          </a:xfrm>
          <a:prstGeom prst="rect">
            <a:avLst/>
          </a:prstGeom>
          <a:solidFill>
            <a:srgbClr val="CC412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1 1 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ctrTitle"/>
          </p:nvPr>
        </p:nvSpPr>
        <p:spPr>
          <a:xfrm>
            <a:off x="5974450" y="1213866"/>
            <a:ext cx="2575200" cy="2441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b="1" sz="3300"/>
            </a:lvl1pPr>
            <a:lvl2pPr lvl="1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spcBef>
                <a:spcPts val="0"/>
              </a:spcBef>
              <a:buSzPct val="100000"/>
              <a:buFont typeface="Roboto Condensed"/>
              <a:defRPr sz="52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" type="subTitle"/>
          </p:nvPr>
        </p:nvSpPr>
        <p:spPr>
          <a:xfrm>
            <a:off x="5953500" y="3781866"/>
            <a:ext cx="2629800" cy="1266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9" name="Shape 89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  <p:sp>
        <p:nvSpPr>
          <p:cNvPr id="90" name="Shape 90"/>
          <p:cNvSpPr txBox="1"/>
          <p:nvPr>
            <p:ph idx="2" type="subTitle"/>
          </p:nvPr>
        </p:nvSpPr>
        <p:spPr>
          <a:xfrm>
            <a:off x="491074" y="5449833"/>
            <a:ext cx="2629800" cy="689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ct val="100000"/>
              <a:buNone/>
              <a:defRPr sz="1000">
                <a:solidFill>
                  <a:srgbClr val="CC412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ct val="100000"/>
              <a:buNone/>
              <a:defRPr sz="2800">
                <a:solidFill>
                  <a:srgbClr val="CC412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ct val="100000"/>
              <a:buNone/>
              <a:defRPr sz="2800">
                <a:solidFill>
                  <a:srgbClr val="CC412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ct val="100000"/>
              <a:buNone/>
              <a:defRPr sz="2800">
                <a:solidFill>
                  <a:srgbClr val="CC412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ct val="100000"/>
              <a:buNone/>
              <a:defRPr sz="2800">
                <a:solidFill>
                  <a:srgbClr val="CC412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ct val="100000"/>
              <a:buNone/>
              <a:defRPr sz="2800">
                <a:solidFill>
                  <a:srgbClr val="CC412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ct val="100000"/>
              <a:buNone/>
              <a:defRPr sz="2800">
                <a:solidFill>
                  <a:srgbClr val="CC412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ct val="100000"/>
              <a:buNone/>
              <a:defRPr sz="2800">
                <a:solidFill>
                  <a:srgbClr val="CC412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ct val="100000"/>
              <a:buNone/>
              <a:defRPr sz="2800">
                <a:solidFill>
                  <a:srgbClr val="CC412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437650" y="703466"/>
            <a:ext cx="8268600" cy="1480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CC4125"/>
              </a:buClr>
              <a:defRPr>
                <a:solidFill>
                  <a:srgbClr val="CC4125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442500" y="2099033"/>
            <a:ext cx="8259000" cy="3924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100"/>
            </a:lvl1pPr>
            <a:lvl2pPr lvl="1" rtl="0">
              <a:spcBef>
                <a:spcPts val="0"/>
              </a:spcBef>
              <a:buSzPct val="100000"/>
              <a:defRPr sz="1100"/>
            </a:lvl2pPr>
            <a:lvl3pPr lvl="2" rtl="0">
              <a:spcBef>
                <a:spcPts val="0"/>
              </a:spcBef>
              <a:buSzPct val="100000"/>
              <a:defRPr sz="1100"/>
            </a:lvl3pPr>
            <a:lvl4pPr lvl="3" rtl="0">
              <a:spcBef>
                <a:spcPts val="0"/>
              </a:spcBef>
              <a:buSzPct val="100000"/>
              <a:defRPr sz="1100"/>
            </a:lvl4pPr>
            <a:lvl5pPr lvl="4" rtl="0">
              <a:spcBef>
                <a:spcPts val="0"/>
              </a:spcBef>
              <a:buSzPct val="100000"/>
              <a:defRPr sz="1100"/>
            </a:lvl5pPr>
            <a:lvl6pPr lvl="5" rtl="0">
              <a:spcBef>
                <a:spcPts val="0"/>
              </a:spcBef>
              <a:buSzPct val="100000"/>
              <a:defRPr sz="1100"/>
            </a:lvl6pPr>
            <a:lvl7pPr lvl="6" rtl="0">
              <a:spcBef>
                <a:spcPts val="0"/>
              </a:spcBef>
              <a:buSzPct val="100000"/>
              <a:defRPr sz="1100"/>
            </a:lvl7pPr>
            <a:lvl8pPr lvl="7" rtl="0">
              <a:spcBef>
                <a:spcPts val="0"/>
              </a:spcBef>
              <a:buSzPct val="100000"/>
              <a:defRPr sz="1100"/>
            </a:lvl8pPr>
            <a:lvl9pPr lvl="8" rtl="0">
              <a:spcBef>
                <a:spcPts val="0"/>
              </a:spcBef>
              <a:buSzPct val="100000"/>
              <a:defRPr sz="1100"/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98" name="Shape 98"/>
          <p:cNvSpPr/>
          <p:nvPr/>
        </p:nvSpPr>
        <p:spPr>
          <a:xfrm>
            <a:off x="544926" y="684317"/>
            <a:ext cx="701400" cy="87900"/>
          </a:xfrm>
          <a:prstGeom prst="rect">
            <a:avLst/>
          </a:prstGeom>
          <a:solidFill>
            <a:srgbClr val="CC412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body 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437650" y="703466"/>
            <a:ext cx="8268600" cy="798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CC4125"/>
              </a:buClr>
              <a:defRPr>
                <a:solidFill>
                  <a:srgbClr val="CC4125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03" name="Shape 103"/>
          <p:cNvSpPr/>
          <p:nvPr/>
        </p:nvSpPr>
        <p:spPr>
          <a:xfrm>
            <a:off x="544926" y="684317"/>
            <a:ext cx="701400" cy="87900"/>
          </a:xfrm>
          <a:prstGeom prst="rect">
            <a:avLst/>
          </a:prstGeom>
          <a:solidFill>
            <a:srgbClr val="CC412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body 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437650" y="772333"/>
            <a:ext cx="4124100" cy="1411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CC4125"/>
              </a:buClr>
              <a:buFont typeface="Roboto Slab"/>
              <a:defRPr b="1">
                <a:solidFill>
                  <a:srgbClr val="CC412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08" name="Shape 108"/>
          <p:cNvSpPr/>
          <p:nvPr/>
        </p:nvSpPr>
        <p:spPr>
          <a:xfrm>
            <a:off x="544926" y="666222"/>
            <a:ext cx="701400" cy="87900"/>
          </a:xfrm>
          <a:prstGeom prst="rect">
            <a:avLst/>
          </a:prstGeom>
          <a:solidFill>
            <a:srgbClr val="CC412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aragraph Left And Picture Righ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437650" y="772333"/>
            <a:ext cx="4124100" cy="1411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CC4125"/>
              </a:buClr>
              <a:defRPr b="1">
                <a:solidFill>
                  <a:srgbClr val="CC4125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13" name="Shape 113"/>
          <p:cNvSpPr/>
          <p:nvPr/>
        </p:nvSpPr>
        <p:spPr>
          <a:xfrm>
            <a:off x="544926" y="666222"/>
            <a:ext cx="701400" cy="87900"/>
          </a:xfrm>
          <a:prstGeom prst="rect">
            <a:avLst/>
          </a:prstGeom>
          <a:solidFill>
            <a:srgbClr val="CC412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  <p:sp>
        <p:nvSpPr>
          <p:cNvPr id="115" name="Shape 115"/>
          <p:cNvSpPr txBox="1"/>
          <p:nvPr>
            <p:ph idx="1" type="subTitle"/>
          </p:nvPr>
        </p:nvSpPr>
        <p:spPr>
          <a:xfrm>
            <a:off x="759989" y="2566466"/>
            <a:ext cx="34065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10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aragraph Right And Picture Left 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437650" y="772333"/>
            <a:ext cx="4124100" cy="1411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CC4125"/>
              </a:buClr>
              <a:defRPr b="1">
                <a:solidFill>
                  <a:srgbClr val="CC4125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19" name="Shape 119"/>
          <p:cNvSpPr/>
          <p:nvPr/>
        </p:nvSpPr>
        <p:spPr>
          <a:xfrm>
            <a:off x="544926" y="666222"/>
            <a:ext cx="701400" cy="87900"/>
          </a:xfrm>
          <a:prstGeom prst="rect">
            <a:avLst/>
          </a:prstGeom>
          <a:solidFill>
            <a:srgbClr val="CC412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  <p:sp>
        <p:nvSpPr>
          <p:cNvPr id="121" name="Shape 121"/>
          <p:cNvSpPr txBox="1"/>
          <p:nvPr>
            <p:ph idx="1" type="subTitle"/>
          </p:nvPr>
        </p:nvSpPr>
        <p:spPr>
          <a:xfrm>
            <a:off x="4858500" y="2566466"/>
            <a:ext cx="34065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10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wo Columns Paragraph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437650" y="772333"/>
            <a:ext cx="4124100" cy="1411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CC4125"/>
              </a:buClr>
              <a:defRPr b="1">
                <a:solidFill>
                  <a:srgbClr val="CC4125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24" name="Shape 12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25" name="Shape 125"/>
          <p:cNvSpPr/>
          <p:nvPr/>
        </p:nvSpPr>
        <p:spPr>
          <a:xfrm>
            <a:off x="544926" y="666222"/>
            <a:ext cx="701400" cy="87900"/>
          </a:xfrm>
          <a:prstGeom prst="rect">
            <a:avLst/>
          </a:prstGeom>
          <a:solidFill>
            <a:srgbClr val="CC412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  <p:sp>
        <p:nvSpPr>
          <p:cNvPr id="127" name="Shape 127"/>
          <p:cNvSpPr txBox="1"/>
          <p:nvPr>
            <p:ph idx="1" type="subTitle"/>
          </p:nvPr>
        </p:nvSpPr>
        <p:spPr>
          <a:xfrm>
            <a:off x="4858500" y="2566466"/>
            <a:ext cx="34065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10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2" type="subTitle"/>
          </p:nvPr>
        </p:nvSpPr>
        <p:spPr>
          <a:xfrm>
            <a:off x="759989" y="2566466"/>
            <a:ext cx="34065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10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None/>
              <a:defRPr sz="2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wo Picture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437650" y="772333"/>
            <a:ext cx="4124100" cy="1411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CC4125"/>
              </a:buClr>
              <a:defRPr b="1">
                <a:solidFill>
                  <a:srgbClr val="CC4125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31" name="Shape 13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32" name="Shape 132"/>
          <p:cNvSpPr/>
          <p:nvPr/>
        </p:nvSpPr>
        <p:spPr>
          <a:xfrm>
            <a:off x="544926" y="666222"/>
            <a:ext cx="701400" cy="87900"/>
          </a:xfrm>
          <a:prstGeom prst="rect">
            <a:avLst/>
          </a:prstGeom>
          <a:solidFill>
            <a:srgbClr val="CC412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  <p:sp>
        <p:nvSpPr>
          <p:cNvPr id="134" name="Shape 134"/>
          <p:cNvSpPr txBox="1"/>
          <p:nvPr>
            <p:ph idx="1" type="subTitle"/>
          </p:nvPr>
        </p:nvSpPr>
        <p:spPr>
          <a:xfrm>
            <a:off x="447850" y="2003000"/>
            <a:ext cx="37050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35" name="Shape 135"/>
          <p:cNvSpPr txBox="1"/>
          <p:nvPr>
            <p:ph idx="2" type="subTitle"/>
          </p:nvPr>
        </p:nvSpPr>
        <p:spPr>
          <a:xfrm>
            <a:off x="4910650" y="3975366"/>
            <a:ext cx="37341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idx="1" type="body"/>
          </p:nvPr>
        </p:nvSpPr>
        <p:spPr>
          <a:xfrm>
            <a:off x="437650" y="2117100"/>
            <a:ext cx="4023900" cy="3700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100"/>
            </a:lvl1pPr>
            <a:lvl2pPr lvl="1" rtl="0">
              <a:spcBef>
                <a:spcPts val="0"/>
              </a:spcBef>
              <a:buSzPct val="100000"/>
              <a:defRPr sz="1100"/>
            </a:lvl2pPr>
            <a:lvl3pPr lvl="2" rtl="0">
              <a:spcBef>
                <a:spcPts val="0"/>
              </a:spcBef>
              <a:buSzPct val="100000"/>
              <a:defRPr sz="1100"/>
            </a:lvl3pPr>
            <a:lvl4pPr lvl="3" rtl="0">
              <a:spcBef>
                <a:spcPts val="0"/>
              </a:spcBef>
              <a:buSzPct val="100000"/>
              <a:defRPr sz="1100"/>
            </a:lvl4pPr>
            <a:lvl5pPr lvl="4" rtl="0">
              <a:spcBef>
                <a:spcPts val="0"/>
              </a:spcBef>
              <a:buSzPct val="100000"/>
              <a:defRPr sz="1100"/>
            </a:lvl5pPr>
            <a:lvl6pPr lvl="5" rtl="0">
              <a:spcBef>
                <a:spcPts val="0"/>
              </a:spcBef>
              <a:buSzPct val="100000"/>
              <a:defRPr sz="1100"/>
            </a:lvl6pPr>
            <a:lvl7pPr lvl="6" rtl="0">
              <a:spcBef>
                <a:spcPts val="0"/>
              </a:spcBef>
              <a:buSzPct val="100000"/>
              <a:defRPr sz="1100"/>
            </a:lvl7pPr>
            <a:lvl8pPr lvl="7" rtl="0">
              <a:spcBef>
                <a:spcPts val="0"/>
              </a:spcBef>
              <a:buSzPct val="100000"/>
              <a:defRPr sz="1100"/>
            </a:lvl8pPr>
            <a:lvl9pPr lvl="8" rtl="0">
              <a:spcBef>
                <a:spcPts val="0"/>
              </a:spcBef>
              <a:buSzPct val="100000"/>
              <a:defRPr sz="1100"/>
            </a:lvl9pPr>
          </a:lstStyle>
          <a:p/>
        </p:txBody>
      </p:sp>
      <p:sp>
        <p:nvSpPr>
          <p:cNvPr id="138" name="Shape 138"/>
          <p:cNvSpPr txBox="1"/>
          <p:nvPr>
            <p:ph idx="2" type="body"/>
          </p:nvPr>
        </p:nvSpPr>
        <p:spPr>
          <a:xfrm>
            <a:off x="4799324" y="2117100"/>
            <a:ext cx="3795300" cy="3700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100"/>
            </a:lvl1pPr>
            <a:lvl2pPr lvl="1" rtl="0">
              <a:spcBef>
                <a:spcPts val="0"/>
              </a:spcBef>
              <a:buSzPct val="100000"/>
              <a:defRPr sz="1100"/>
            </a:lvl2pPr>
            <a:lvl3pPr lvl="2" rtl="0">
              <a:spcBef>
                <a:spcPts val="0"/>
              </a:spcBef>
              <a:buSzPct val="100000"/>
              <a:defRPr sz="1100"/>
            </a:lvl3pPr>
            <a:lvl4pPr lvl="3" rtl="0">
              <a:spcBef>
                <a:spcPts val="0"/>
              </a:spcBef>
              <a:buSzPct val="100000"/>
              <a:defRPr sz="1100"/>
            </a:lvl4pPr>
            <a:lvl5pPr lvl="4" rtl="0">
              <a:spcBef>
                <a:spcPts val="0"/>
              </a:spcBef>
              <a:buSzPct val="100000"/>
              <a:defRPr sz="1100"/>
            </a:lvl5pPr>
            <a:lvl6pPr lvl="5" rtl="0">
              <a:spcBef>
                <a:spcPts val="0"/>
              </a:spcBef>
              <a:buSzPct val="100000"/>
              <a:defRPr sz="1100"/>
            </a:lvl6pPr>
            <a:lvl7pPr lvl="6" rtl="0">
              <a:spcBef>
                <a:spcPts val="0"/>
              </a:spcBef>
              <a:buSzPct val="100000"/>
              <a:defRPr sz="1100"/>
            </a:lvl7pPr>
            <a:lvl8pPr lvl="7" rtl="0">
              <a:spcBef>
                <a:spcPts val="0"/>
              </a:spcBef>
              <a:buSzPct val="100000"/>
              <a:defRPr sz="1100"/>
            </a:lvl8pPr>
            <a:lvl9pPr lvl="8" rtl="0">
              <a:spcBef>
                <a:spcPts val="0"/>
              </a:spcBef>
              <a:buSzPct val="100000"/>
              <a:defRPr sz="1100"/>
            </a:lvl9pPr>
          </a:lstStyle>
          <a:p/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40" name="Shape 140"/>
          <p:cNvSpPr txBox="1"/>
          <p:nvPr>
            <p:ph type="title"/>
          </p:nvPr>
        </p:nvSpPr>
        <p:spPr>
          <a:xfrm>
            <a:off x="437650" y="703466"/>
            <a:ext cx="8268600" cy="816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rgbClr val="CC4125"/>
              </a:buClr>
              <a:defRPr b="1">
                <a:solidFill>
                  <a:srgbClr val="CC4125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41" name="Shape 141"/>
          <p:cNvSpPr/>
          <p:nvPr/>
        </p:nvSpPr>
        <p:spPr>
          <a:xfrm>
            <a:off x="544926" y="684317"/>
            <a:ext cx="701400" cy="87900"/>
          </a:xfrm>
          <a:prstGeom prst="rect">
            <a:avLst/>
          </a:prstGeom>
          <a:solidFill>
            <a:srgbClr val="CC412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45" name="Shape 14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2" name="Shape 15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/>
        </p:nvSpPr>
        <p:spPr>
          <a:xfrm>
            <a:off x="4572000" y="-166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56" name="Shape 156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57" name="Shape 157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58" name="Shape 15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61" name="Shape 16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311700" y="4202966"/>
            <a:ext cx="8520600" cy="1734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65" name="Shape 16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68" name="Shape 168"/>
          <p:cNvSpPr txBox="1"/>
          <p:nvPr/>
        </p:nvSpPr>
        <p:spPr>
          <a:xfrm>
            <a:off x="471675" y="6318633"/>
            <a:ext cx="1523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chemeClr val="dk2"/>
                </a:solidFill>
              </a:rPr>
              <a:t>Your Company Name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only 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311700" y="284933"/>
            <a:ext cx="8520600" cy="620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buFont typeface="Roboto Slab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buFont typeface="Roboto Slab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buFont typeface="Roboto Slab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buFont typeface="Roboto Slab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buFont typeface="Roboto Slab"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buFont typeface="Roboto Slab"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buFont typeface="Roboto Slab"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buFont typeface="Roboto Slab"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71" name="Shape 171"/>
          <p:cNvSpPr txBox="1"/>
          <p:nvPr>
            <p:ph idx="12" type="sldNum"/>
          </p:nvPr>
        </p:nvSpPr>
        <p:spPr>
          <a:xfrm>
            <a:off x="8556783" y="6333134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1300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33"/>
            <a:ext cx="457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32.xml"/><Relationship Id="rId6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31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3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5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3.gif"/><Relationship Id="rId4" Type="http://schemas.openxmlformats.org/officeDocument/2006/relationships/image" Target="../media/image2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6.gif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9.gif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3.gif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0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7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8.gif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8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3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/>
        </p:nvSpPr>
        <p:spPr>
          <a:xfrm>
            <a:off x="0" y="592166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" name="Shape 178"/>
          <p:cNvSpPr txBox="1"/>
          <p:nvPr>
            <p:ph type="title"/>
          </p:nvPr>
        </p:nvSpPr>
        <p:spPr>
          <a:xfrm>
            <a:off x="-2657875" y="2092133"/>
            <a:ext cx="9144000" cy="266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0" u="sng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NYC</a:t>
            </a:r>
            <a:r>
              <a:rPr lang="en" sz="9600" u="sng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r>
              <a:rPr lang="en" sz="75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TAXI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3842900" y="5989333"/>
            <a:ext cx="63426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en" sz="1350">
                <a:solidFill>
                  <a:srgbClr val="CCCCCC"/>
                </a:solidFill>
                <a:latin typeface="Roboto Slab"/>
                <a:ea typeface="Roboto Slab"/>
                <a:cs typeface="Roboto Slab"/>
                <a:sym typeface="Roboto Slab"/>
              </a:rPr>
              <a:t>Zheng Chai, Yuan-Yao Chang, Michael Chon, Chong Zhang</a:t>
            </a:r>
          </a:p>
        </p:txBody>
      </p:sp>
      <p:sp>
        <p:nvSpPr>
          <p:cNvPr id="180" name="Shape 180"/>
          <p:cNvSpPr/>
          <p:nvPr/>
        </p:nvSpPr>
        <p:spPr>
          <a:xfrm>
            <a:off x="547025" y="799333"/>
            <a:ext cx="2774100" cy="52935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</a:t>
            </a:r>
          </a:p>
        </p:txBody>
      </p:sp>
      <p:sp>
        <p:nvSpPr>
          <p:cNvPr id="181" name="Shape 181"/>
          <p:cNvSpPr txBox="1"/>
          <p:nvPr/>
        </p:nvSpPr>
        <p:spPr>
          <a:xfrm>
            <a:off x="2726100" y="5723133"/>
            <a:ext cx="749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B7B7B7"/>
                </a:solidFill>
                <a:latin typeface="Impact"/>
                <a:ea typeface="Impact"/>
                <a:cs typeface="Impact"/>
                <a:sym typeface="Impact"/>
              </a:rPr>
              <a:t>ZYMIC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222222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Shape 259"/>
          <p:cNvGrpSpPr/>
          <p:nvPr/>
        </p:nvGrpSpPr>
        <p:grpSpPr>
          <a:xfrm>
            <a:off x="522500" y="1719023"/>
            <a:ext cx="1939200" cy="4050698"/>
            <a:chOff x="534418" y="1289300"/>
            <a:chExt cx="1939200" cy="3038100"/>
          </a:xfrm>
        </p:grpSpPr>
        <p:sp>
          <p:nvSpPr>
            <p:cNvPr id="260" name="Shape 260"/>
            <p:cNvSpPr/>
            <p:nvPr/>
          </p:nvSpPr>
          <p:spPr>
            <a:xfrm>
              <a:off x="534418" y="1289300"/>
              <a:ext cx="1939200" cy="3038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1" name="Shape 261"/>
            <p:cNvSpPr txBox="1"/>
            <p:nvPr/>
          </p:nvSpPr>
          <p:spPr>
            <a:xfrm>
              <a:off x="534418" y="3001564"/>
              <a:ext cx="1939200" cy="32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750">
                  <a:solidFill>
                    <a:srgbClr val="CC4125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Data Cleaning</a:t>
              </a:r>
            </a:p>
          </p:txBody>
        </p:sp>
        <p:sp>
          <p:nvSpPr>
            <p:cNvPr id="262" name="Shape 262"/>
            <p:cNvSpPr/>
            <p:nvPr/>
          </p:nvSpPr>
          <p:spPr>
            <a:xfrm>
              <a:off x="534418" y="1289300"/>
              <a:ext cx="1939200" cy="15180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3" name="Shape 263"/>
            <p:cNvSpPr txBox="1"/>
            <p:nvPr/>
          </p:nvSpPr>
          <p:spPr>
            <a:xfrm>
              <a:off x="699118" y="3330000"/>
              <a:ext cx="1609800" cy="8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" sz="90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Outliers</a:t>
              </a:r>
            </a:p>
            <a:p>
              <a:pPr lvl="0" rtl="0" algn="ctr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" sz="90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Error data</a:t>
              </a:r>
            </a:p>
            <a:p>
              <a:pPr lvl="0" rtl="0" algn="ctr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" sz="90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New Groups</a:t>
              </a:r>
            </a:p>
          </p:txBody>
        </p:sp>
        <p:sp>
          <p:nvSpPr>
            <p:cNvPr id="264" name="Shape 264"/>
            <p:cNvSpPr/>
            <p:nvPr/>
          </p:nvSpPr>
          <p:spPr>
            <a:xfrm>
              <a:off x="1199518" y="1870414"/>
              <a:ext cx="609000" cy="498000"/>
            </a:xfrm>
            <a:custGeom>
              <a:pathLst>
                <a:path extrusionOk="0" h="120000" w="120000">
                  <a:moveTo>
                    <a:pt x="59951" y="10917"/>
                  </a:moveTo>
                  <a:cubicBezTo>
                    <a:pt x="32973" y="10917"/>
                    <a:pt x="10829" y="33043"/>
                    <a:pt x="10829" y="60000"/>
                  </a:cubicBezTo>
                  <a:cubicBezTo>
                    <a:pt x="10829" y="87053"/>
                    <a:pt x="32973" y="109082"/>
                    <a:pt x="59951" y="109082"/>
                  </a:cubicBezTo>
                  <a:cubicBezTo>
                    <a:pt x="87026" y="109082"/>
                    <a:pt x="109073" y="87053"/>
                    <a:pt x="109073" y="60000"/>
                  </a:cubicBezTo>
                  <a:cubicBezTo>
                    <a:pt x="109073" y="33043"/>
                    <a:pt x="87026" y="10917"/>
                    <a:pt x="59951" y="10917"/>
                  </a:cubicBezTo>
                  <a:close/>
                  <a:moveTo>
                    <a:pt x="59951" y="103671"/>
                  </a:moveTo>
                  <a:cubicBezTo>
                    <a:pt x="35970" y="103671"/>
                    <a:pt x="16341" y="84057"/>
                    <a:pt x="16341" y="60000"/>
                  </a:cubicBezTo>
                  <a:cubicBezTo>
                    <a:pt x="16341" y="36038"/>
                    <a:pt x="35970" y="16425"/>
                    <a:pt x="59951" y="16425"/>
                  </a:cubicBezTo>
                  <a:cubicBezTo>
                    <a:pt x="84029" y="16425"/>
                    <a:pt x="103658" y="36038"/>
                    <a:pt x="103658" y="60000"/>
                  </a:cubicBezTo>
                  <a:cubicBezTo>
                    <a:pt x="103658" y="84057"/>
                    <a:pt x="84029" y="103671"/>
                    <a:pt x="59951" y="103671"/>
                  </a:cubicBezTo>
                  <a:close/>
                  <a:moveTo>
                    <a:pt x="59951" y="0"/>
                  </a:moveTo>
                  <a:cubicBezTo>
                    <a:pt x="26688" y="0"/>
                    <a:pt x="0" y="27053"/>
                    <a:pt x="0" y="60000"/>
                  </a:cubicBezTo>
                  <a:cubicBezTo>
                    <a:pt x="0" y="93333"/>
                    <a:pt x="26688" y="120000"/>
                    <a:pt x="59951" y="120000"/>
                  </a:cubicBezTo>
                  <a:cubicBezTo>
                    <a:pt x="93311" y="120000"/>
                    <a:pt x="120000" y="93333"/>
                    <a:pt x="120000" y="60000"/>
                  </a:cubicBezTo>
                  <a:cubicBezTo>
                    <a:pt x="120000" y="27053"/>
                    <a:pt x="93311" y="0"/>
                    <a:pt x="59951" y="0"/>
                  </a:cubicBezTo>
                  <a:close/>
                  <a:moveTo>
                    <a:pt x="59951" y="114589"/>
                  </a:moveTo>
                  <a:cubicBezTo>
                    <a:pt x="29975" y="114589"/>
                    <a:pt x="5414" y="90048"/>
                    <a:pt x="5414" y="60000"/>
                  </a:cubicBezTo>
                  <a:cubicBezTo>
                    <a:pt x="5414" y="30048"/>
                    <a:pt x="29975" y="5507"/>
                    <a:pt x="59951" y="5507"/>
                  </a:cubicBezTo>
                  <a:cubicBezTo>
                    <a:pt x="90024" y="5507"/>
                    <a:pt x="114585" y="30048"/>
                    <a:pt x="114585" y="60000"/>
                  </a:cubicBezTo>
                  <a:cubicBezTo>
                    <a:pt x="114585" y="90048"/>
                    <a:pt x="90024" y="114589"/>
                    <a:pt x="59951" y="114589"/>
                  </a:cubicBezTo>
                  <a:close/>
                  <a:moveTo>
                    <a:pt x="79097" y="57294"/>
                  </a:moveTo>
                  <a:lnTo>
                    <a:pt x="70684" y="57294"/>
                  </a:lnTo>
                  <a:cubicBezTo>
                    <a:pt x="69524" y="53526"/>
                    <a:pt x="66526" y="50531"/>
                    <a:pt x="62755" y="49371"/>
                  </a:cubicBezTo>
                  <a:lnTo>
                    <a:pt x="62755" y="30048"/>
                  </a:lnTo>
                  <a:cubicBezTo>
                    <a:pt x="62755" y="28405"/>
                    <a:pt x="61595" y="27342"/>
                    <a:pt x="59951" y="27342"/>
                  </a:cubicBezTo>
                  <a:cubicBezTo>
                    <a:pt x="58404" y="27342"/>
                    <a:pt x="57244" y="28405"/>
                    <a:pt x="57244" y="30048"/>
                  </a:cubicBezTo>
                  <a:lnTo>
                    <a:pt x="57244" y="49371"/>
                  </a:lnTo>
                  <a:cubicBezTo>
                    <a:pt x="52602" y="50531"/>
                    <a:pt x="49121" y="54879"/>
                    <a:pt x="49121" y="60000"/>
                  </a:cubicBezTo>
                  <a:cubicBezTo>
                    <a:pt x="49121" y="65990"/>
                    <a:pt x="53956" y="70917"/>
                    <a:pt x="59951" y="70917"/>
                  </a:cubicBezTo>
                  <a:cubicBezTo>
                    <a:pt x="65173" y="70917"/>
                    <a:pt x="69234" y="67439"/>
                    <a:pt x="70684" y="62801"/>
                  </a:cubicBezTo>
                  <a:lnTo>
                    <a:pt x="79097" y="62801"/>
                  </a:lnTo>
                  <a:cubicBezTo>
                    <a:pt x="80741" y="62801"/>
                    <a:pt x="81804" y="61642"/>
                    <a:pt x="81804" y="60000"/>
                  </a:cubicBezTo>
                  <a:cubicBezTo>
                    <a:pt x="81804" y="58357"/>
                    <a:pt x="80741" y="57294"/>
                    <a:pt x="79097" y="57294"/>
                  </a:cubicBezTo>
                  <a:close/>
                  <a:moveTo>
                    <a:pt x="59951" y="65507"/>
                  </a:moveTo>
                  <a:cubicBezTo>
                    <a:pt x="56954" y="65507"/>
                    <a:pt x="54536" y="62995"/>
                    <a:pt x="54536" y="60000"/>
                  </a:cubicBezTo>
                  <a:cubicBezTo>
                    <a:pt x="54536" y="57004"/>
                    <a:pt x="56954" y="54589"/>
                    <a:pt x="59951" y="54589"/>
                  </a:cubicBezTo>
                  <a:cubicBezTo>
                    <a:pt x="62949" y="54589"/>
                    <a:pt x="65463" y="57004"/>
                    <a:pt x="65463" y="60000"/>
                  </a:cubicBezTo>
                  <a:cubicBezTo>
                    <a:pt x="65463" y="62995"/>
                    <a:pt x="62949" y="65507"/>
                    <a:pt x="59951" y="655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5" name="Shape 265"/>
          <p:cNvGrpSpPr/>
          <p:nvPr/>
        </p:nvGrpSpPr>
        <p:grpSpPr>
          <a:xfrm>
            <a:off x="4629019" y="1719023"/>
            <a:ext cx="1939200" cy="4050698"/>
            <a:chOff x="4630218" y="1289300"/>
            <a:chExt cx="1939200" cy="3038100"/>
          </a:xfrm>
        </p:grpSpPr>
        <p:sp>
          <p:nvSpPr>
            <p:cNvPr id="266" name="Shape 266"/>
            <p:cNvSpPr/>
            <p:nvPr/>
          </p:nvSpPr>
          <p:spPr>
            <a:xfrm>
              <a:off x="4630218" y="1289300"/>
              <a:ext cx="1939200" cy="3038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7" name="Shape 267"/>
            <p:cNvSpPr txBox="1"/>
            <p:nvPr/>
          </p:nvSpPr>
          <p:spPr>
            <a:xfrm>
              <a:off x="4630218" y="3001564"/>
              <a:ext cx="1939200" cy="32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750">
                  <a:solidFill>
                    <a:srgbClr val="CC4125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Analysis-2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4630218" y="1289300"/>
              <a:ext cx="1939200" cy="15180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9" name="Shape 269"/>
            <p:cNvSpPr txBox="1"/>
            <p:nvPr/>
          </p:nvSpPr>
          <p:spPr>
            <a:xfrm>
              <a:off x="4794918" y="3330000"/>
              <a:ext cx="1609800" cy="8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" sz="90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HeatMap</a:t>
              </a:r>
            </a:p>
            <a:p>
              <a:pPr lvl="0" rtl="0" algn="ctr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" sz="90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Machine Learning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5345423" y="1909096"/>
              <a:ext cx="508800" cy="393600"/>
            </a:xfrm>
            <a:custGeom>
              <a:pathLst>
                <a:path extrusionOk="0" h="120000" w="120000">
                  <a:moveTo>
                    <a:pt x="98164" y="0"/>
                  </a:moveTo>
                  <a:cubicBezTo>
                    <a:pt x="92173" y="0"/>
                    <a:pt x="86763" y="2415"/>
                    <a:pt x="82608" y="6280"/>
                  </a:cubicBezTo>
                  <a:lnTo>
                    <a:pt x="8985" y="79903"/>
                  </a:lnTo>
                  <a:lnTo>
                    <a:pt x="0" y="120000"/>
                  </a:lnTo>
                  <a:lnTo>
                    <a:pt x="40096" y="110917"/>
                  </a:lnTo>
                  <a:lnTo>
                    <a:pt x="113719" y="37294"/>
                  </a:lnTo>
                  <a:cubicBezTo>
                    <a:pt x="117584" y="33526"/>
                    <a:pt x="120000" y="28019"/>
                    <a:pt x="120000" y="21835"/>
                  </a:cubicBezTo>
                  <a:cubicBezTo>
                    <a:pt x="120000" y="9758"/>
                    <a:pt x="110144" y="0"/>
                    <a:pt x="98164" y="0"/>
                  </a:cubicBezTo>
                  <a:close/>
                  <a:moveTo>
                    <a:pt x="35458" y="105797"/>
                  </a:moveTo>
                  <a:lnTo>
                    <a:pt x="16425" y="110144"/>
                  </a:lnTo>
                  <a:lnTo>
                    <a:pt x="16425" y="103574"/>
                  </a:lnTo>
                  <a:lnTo>
                    <a:pt x="9855" y="103574"/>
                  </a:lnTo>
                  <a:lnTo>
                    <a:pt x="14202" y="84541"/>
                  </a:lnTo>
                  <a:lnTo>
                    <a:pt x="35458" y="84541"/>
                  </a:lnTo>
                  <a:lnTo>
                    <a:pt x="35458" y="105797"/>
                  </a:lnTo>
                  <a:close/>
                  <a:moveTo>
                    <a:pt x="40966" y="102222"/>
                  </a:moveTo>
                  <a:lnTo>
                    <a:pt x="40966" y="81739"/>
                  </a:lnTo>
                  <a:cubicBezTo>
                    <a:pt x="40966" y="80193"/>
                    <a:pt x="39806" y="79033"/>
                    <a:pt x="38164" y="79033"/>
                  </a:cubicBezTo>
                  <a:lnTo>
                    <a:pt x="17777" y="79033"/>
                  </a:lnTo>
                  <a:lnTo>
                    <a:pt x="76328" y="20386"/>
                  </a:lnTo>
                  <a:lnTo>
                    <a:pt x="99516" y="43574"/>
                  </a:lnTo>
                  <a:lnTo>
                    <a:pt x="40966" y="102222"/>
                  </a:lnTo>
                  <a:close/>
                  <a:moveTo>
                    <a:pt x="109661" y="33236"/>
                  </a:moveTo>
                  <a:lnTo>
                    <a:pt x="103381" y="39516"/>
                  </a:lnTo>
                  <a:lnTo>
                    <a:pt x="80193" y="16328"/>
                  </a:lnTo>
                  <a:lnTo>
                    <a:pt x="86473" y="10048"/>
                  </a:lnTo>
                  <a:cubicBezTo>
                    <a:pt x="86473" y="10048"/>
                    <a:pt x="90821" y="5120"/>
                    <a:pt x="97874" y="5120"/>
                  </a:cubicBezTo>
                  <a:cubicBezTo>
                    <a:pt x="106956" y="5120"/>
                    <a:pt x="114299" y="12560"/>
                    <a:pt x="114299" y="21545"/>
                  </a:cubicBezTo>
                  <a:cubicBezTo>
                    <a:pt x="114589" y="26473"/>
                    <a:pt x="112657" y="30531"/>
                    <a:pt x="109661" y="332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1" name="Shape 271"/>
          <p:cNvGrpSpPr/>
          <p:nvPr/>
        </p:nvGrpSpPr>
        <p:grpSpPr>
          <a:xfrm>
            <a:off x="6682279" y="1719023"/>
            <a:ext cx="1939220" cy="4050698"/>
            <a:chOff x="6672914" y="1289300"/>
            <a:chExt cx="1939220" cy="3038100"/>
          </a:xfrm>
        </p:grpSpPr>
        <p:sp>
          <p:nvSpPr>
            <p:cNvPr id="272" name="Shape 272"/>
            <p:cNvSpPr/>
            <p:nvPr/>
          </p:nvSpPr>
          <p:spPr>
            <a:xfrm>
              <a:off x="6672934" y="1289300"/>
              <a:ext cx="1939200" cy="3038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3" name="Shape 273"/>
            <p:cNvSpPr txBox="1"/>
            <p:nvPr/>
          </p:nvSpPr>
          <p:spPr>
            <a:xfrm>
              <a:off x="6672934" y="3001564"/>
              <a:ext cx="1939200" cy="32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750">
                  <a:solidFill>
                    <a:srgbClr val="CC4125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Conclusion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6672914" y="1289300"/>
              <a:ext cx="1939200" cy="1518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5" name="Shape 275"/>
            <p:cNvSpPr txBox="1"/>
            <p:nvPr/>
          </p:nvSpPr>
          <p:spPr>
            <a:xfrm>
              <a:off x="6837614" y="3330000"/>
              <a:ext cx="1609800" cy="8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" sz="90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Help Taxi Driver earn more profit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7372360" y="1827843"/>
              <a:ext cx="540300" cy="514800"/>
            </a:xfrm>
            <a:custGeom>
              <a:pathLst>
                <a:path extrusionOk="0" h="120000" w="120000">
                  <a:moveTo>
                    <a:pt x="59946" y="0"/>
                  </a:moveTo>
                  <a:cubicBezTo>
                    <a:pt x="26997" y="0"/>
                    <a:pt x="0" y="7342"/>
                    <a:pt x="0" y="16328"/>
                  </a:cubicBezTo>
                  <a:cubicBezTo>
                    <a:pt x="0" y="49082"/>
                    <a:pt x="47936" y="54589"/>
                    <a:pt x="47936" y="81835"/>
                  </a:cubicBezTo>
                  <a:lnTo>
                    <a:pt x="47936" y="84541"/>
                  </a:lnTo>
                  <a:lnTo>
                    <a:pt x="47936" y="84541"/>
                  </a:lnTo>
                  <a:lnTo>
                    <a:pt x="47936" y="84541"/>
                  </a:lnTo>
                  <a:lnTo>
                    <a:pt x="47936" y="95169"/>
                  </a:lnTo>
                  <a:lnTo>
                    <a:pt x="47936" y="95458"/>
                  </a:lnTo>
                  <a:lnTo>
                    <a:pt x="47936" y="95748"/>
                  </a:lnTo>
                  <a:cubicBezTo>
                    <a:pt x="48255" y="116135"/>
                    <a:pt x="49743" y="120000"/>
                    <a:pt x="59946" y="120000"/>
                  </a:cubicBezTo>
                  <a:cubicBezTo>
                    <a:pt x="71957" y="120000"/>
                    <a:pt x="71957" y="114492"/>
                    <a:pt x="71957" y="81835"/>
                  </a:cubicBezTo>
                  <a:cubicBezTo>
                    <a:pt x="71957" y="54589"/>
                    <a:pt x="120000" y="49082"/>
                    <a:pt x="120000" y="16328"/>
                  </a:cubicBezTo>
                  <a:cubicBezTo>
                    <a:pt x="120000" y="7342"/>
                    <a:pt x="93002" y="0"/>
                    <a:pt x="59946" y="0"/>
                  </a:cubicBezTo>
                  <a:close/>
                  <a:moveTo>
                    <a:pt x="90558" y="48019"/>
                  </a:moveTo>
                  <a:cubicBezTo>
                    <a:pt x="78547" y="57004"/>
                    <a:pt x="66005" y="65990"/>
                    <a:pt x="66005" y="81835"/>
                  </a:cubicBezTo>
                  <a:cubicBezTo>
                    <a:pt x="66005" y="97584"/>
                    <a:pt x="66005" y="107149"/>
                    <a:pt x="64729" y="111787"/>
                  </a:cubicBezTo>
                  <a:cubicBezTo>
                    <a:pt x="64198" y="114299"/>
                    <a:pt x="64198" y="114492"/>
                    <a:pt x="59946" y="114492"/>
                  </a:cubicBezTo>
                  <a:cubicBezTo>
                    <a:pt x="55801" y="114492"/>
                    <a:pt x="56014" y="114299"/>
                    <a:pt x="55163" y="111787"/>
                  </a:cubicBezTo>
                  <a:cubicBezTo>
                    <a:pt x="54207" y="109082"/>
                    <a:pt x="53994" y="104444"/>
                    <a:pt x="53994" y="98164"/>
                  </a:cubicBezTo>
                  <a:lnTo>
                    <a:pt x="56970" y="98164"/>
                  </a:lnTo>
                  <a:cubicBezTo>
                    <a:pt x="58777" y="98164"/>
                    <a:pt x="59946" y="97101"/>
                    <a:pt x="59946" y="95458"/>
                  </a:cubicBezTo>
                  <a:cubicBezTo>
                    <a:pt x="59946" y="93816"/>
                    <a:pt x="58777" y="92753"/>
                    <a:pt x="56970" y="92753"/>
                  </a:cubicBezTo>
                  <a:lnTo>
                    <a:pt x="53994" y="92753"/>
                  </a:lnTo>
                  <a:lnTo>
                    <a:pt x="53994" y="87246"/>
                  </a:lnTo>
                  <a:lnTo>
                    <a:pt x="56970" y="87246"/>
                  </a:lnTo>
                  <a:cubicBezTo>
                    <a:pt x="58777" y="87246"/>
                    <a:pt x="59946" y="86183"/>
                    <a:pt x="59946" y="84541"/>
                  </a:cubicBezTo>
                  <a:cubicBezTo>
                    <a:pt x="59946" y="82898"/>
                    <a:pt x="58777" y="81835"/>
                    <a:pt x="56970" y="81835"/>
                  </a:cubicBezTo>
                  <a:lnTo>
                    <a:pt x="53994" y="81835"/>
                  </a:lnTo>
                  <a:cubicBezTo>
                    <a:pt x="53994" y="66280"/>
                    <a:pt x="41346" y="57004"/>
                    <a:pt x="29335" y="48019"/>
                  </a:cubicBezTo>
                  <a:cubicBezTo>
                    <a:pt x="19769" y="40869"/>
                    <a:pt x="10416" y="34106"/>
                    <a:pt x="7121" y="23961"/>
                  </a:cubicBezTo>
                  <a:cubicBezTo>
                    <a:pt x="17325" y="29178"/>
                    <a:pt x="37201" y="32753"/>
                    <a:pt x="59946" y="32753"/>
                  </a:cubicBezTo>
                  <a:cubicBezTo>
                    <a:pt x="82798" y="32753"/>
                    <a:pt x="102568" y="29178"/>
                    <a:pt x="112772" y="24251"/>
                  </a:cubicBezTo>
                  <a:cubicBezTo>
                    <a:pt x="109477" y="34106"/>
                    <a:pt x="100124" y="40869"/>
                    <a:pt x="90558" y="48019"/>
                  </a:cubicBezTo>
                  <a:close/>
                  <a:moveTo>
                    <a:pt x="59946" y="27246"/>
                  </a:moveTo>
                  <a:cubicBezTo>
                    <a:pt x="30292" y="27246"/>
                    <a:pt x="5952" y="22415"/>
                    <a:pt x="5952" y="16328"/>
                  </a:cubicBezTo>
                  <a:cubicBezTo>
                    <a:pt x="5952" y="10338"/>
                    <a:pt x="30292" y="5507"/>
                    <a:pt x="59946" y="5507"/>
                  </a:cubicBezTo>
                  <a:cubicBezTo>
                    <a:pt x="89707" y="5507"/>
                    <a:pt x="113941" y="10338"/>
                    <a:pt x="113941" y="16328"/>
                  </a:cubicBezTo>
                  <a:cubicBezTo>
                    <a:pt x="113941" y="22415"/>
                    <a:pt x="89707" y="27246"/>
                    <a:pt x="59946" y="2724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7" name="Shape 27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78" name="Shape 278"/>
          <p:cNvSpPr txBox="1"/>
          <p:nvPr>
            <p:ph type="title"/>
          </p:nvPr>
        </p:nvSpPr>
        <p:spPr>
          <a:xfrm>
            <a:off x="437650" y="703466"/>
            <a:ext cx="8268600" cy="798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500">
                <a:solidFill>
                  <a:schemeClr val="lt1"/>
                </a:solidFill>
              </a:rPr>
              <a:t>OUR </a:t>
            </a:r>
            <a:r>
              <a:rPr b="1" lang="en" sz="2500">
                <a:solidFill>
                  <a:srgbClr val="FF9900"/>
                </a:solidFill>
              </a:rPr>
              <a:t>STEPS</a:t>
            </a:r>
          </a:p>
        </p:txBody>
      </p:sp>
      <p:grpSp>
        <p:nvGrpSpPr>
          <p:cNvPr id="279" name="Shape 279"/>
          <p:cNvGrpSpPr/>
          <p:nvPr/>
        </p:nvGrpSpPr>
        <p:grpSpPr>
          <a:xfrm>
            <a:off x="2575769" y="1719023"/>
            <a:ext cx="1939200" cy="4050698"/>
            <a:chOff x="4630218" y="1289300"/>
            <a:chExt cx="1939200" cy="3038100"/>
          </a:xfrm>
        </p:grpSpPr>
        <p:sp>
          <p:nvSpPr>
            <p:cNvPr id="280" name="Shape 280"/>
            <p:cNvSpPr/>
            <p:nvPr/>
          </p:nvSpPr>
          <p:spPr>
            <a:xfrm>
              <a:off x="4630218" y="1289300"/>
              <a:ext cx="1939200" cy="3038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1" name="Shape 281"/>
            <p:cNvSpPr txBox="1"/>
            <p:nvPr/>
          </p:nvSpPr>
          <p:spPr>
            <a:xfrm>
              <a:off x="4630218" y="3001564"/>
              <a:ext cx="1939200" cy="32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750">
                  <a:solidFill>
                    <a:srgbClr val="CC4125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Analysis-1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4630218" y="1289300"/>
              <a:ext cx="1939200" cy="1518000"/>
            </a:xfrm>
            <a:prstGeom prst="rect">
              <a:avLst/>
            </a:prstGeom>
            <a:solidFill>
              <a:srgbClr val="A61C00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3" name="Shape 283"/>
            <p:cNvSpPr txBox="1"/>
            <p:nvPr/>
          </p:nvSpPr>
          <p:spPr>
            <a:xfrm>
              <a:off x="4794918" y="3330000"/>
              <a:ext cx="1609800" cy="8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" sz="90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K-means Clustering</a:t>
              </a:r>
            </a:p>
            <a:p>
              <a:pPr lvl="0" rtl="0" algn="ctr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" sz="90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LineGraph</a:t>
              </a:r>
              <a:r>
                <a:rPr lang="en" sz="90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</a:p>
          </p:txBody>
        </p:sp>
        <p:sp>
          <p:nvSpPr>
            <p:cNvPr id="284" name="Shape 284"/>
            <p:cNvSpPr/>
            <p:nvPr/>
          </p:nvSpPr>
          <p:spPr>
            <a:xfrm>
              <a:off x="5345423" y="1909096"/>
              <a:ext cx="508800" cy="393600"/>
            </a:xfrm>
            <a:custGeom>
              <a:pathLst>
                <a:path extrusionOk="0" h="120000" w="120000">
                  <a:moveTo>
                    <a:pt x="98164" y="0"/>
                  </a:moveTo>
                  <a:cubicBezTo>
                    <a:pt x="92173" y="0"/>
                    <a:pt x="86763" y="2415"/>
                    <a:pt x="82608" y="6280"/>
                  </a:cubicBezTo>
                  <a:lnTo>
                    <a:pt x="8985" y="79903"/>
                  </a:lnTo>
                  <a:lnTo>
                    <a:pt x="0" y="120000"/>
                  </a:lnTo>
                  <a:lnTo>
                    <a:pt x="40096" y="110917"/>
                  </a:lnTo>
                  <a:lnTo>
                    <a:pt x="113719" y="37294"/>
                  </a:lnTo>
                  <a:cubicBezTo>
                    <a:pt x="117584" y="33526"/>
                    <a:pt x="120000" y="28019"/>
                    <a:pt x="120000" y="21835"/>
                  </a:cubicBezTo>
                  <a:cubicBezTo>
                    <a:pt x="120000" y="9758"/>
                    <a:pt x="110144" y="0"/>
                    <a:pt x="98164" y="0"/>
                  </a:cubicBezTo>
                  <a:close/>
                  <a:moveTo>
                    <a:pt x="35458" y="105797"/>
                  </a:moveTo>
                  <a:lnTo>
                    <a:pt x="16425" y="110144"/>
                  </a:lnTo>
                  <a:lnTo>
                    <a:pt x="16425" y="103574"/>
                  </a:lnTo>
                  <a:lnTo>
                    <a:pt x="9855" y="103574"/>
                  </a:lnTo>
                  <a:lnTo>
                    <a:pt x="14202" y="84541"/>
                  </a:lnTo>
                  <a:lnTo>
                    <a:pt x="35458" y="84541"/>
                  </a:lnTo>
                  <a:lnTo>
                    <a:pt x="35458" y="105797"/>
                  </a:lnTo>
                  <a:close/>
                  <a:moveTo>
                    <a:pt x="40966" y="102222"/>
                  </a:moveTo>
                  <a:lnTo>
                    <a:pt x="40966" y="81739"/>
                  </a:lnTo>
                  <a:cubicBezTo>
                    <a:pt x="40966" y="80193"/>
                    <a:pt x="39806" y="79033"/>
                    <a:pt x="38164" y="79033"/>
                  </a:cubicBezTo>
                  <a:lnTo>
                    <a:pt x="17777" y="79033"/>
                  </a:lnTo>
                  <a:lnTo>
                    <a:pt x="76328" y="20386"/>
                  </a:lnTo>
                  <a:lnTo>
                    <a:pt x="99516" y="43574"/>
                  </a:lnTo>
                  <a:lnTo>
                    <a:pt x="40966" y="102222"/>
                  </a:lnTo>
                  <a:close/>
                  <a:moveTo>
                    <a:pt x="109661" y="33236"/>
                  </a:moveTo>
                  <a:lnTo>
                    <a:pt x="103381" y="39516"/>
                  </a:lnTo>
                  <a:lnTo>
                    <a:pt x="80193" y="16328"/>
                  </a:lnTo>
                  <a:lnTo>
                    <a:pt x="86473" y="10048"/>
                  </a:lnTo>
                  <a:cubicBezTo>
                    <a:pt x="86473" y="10048"/>
                    <a:pt x="90821" y="5120"/>
                    <a:pt x="97874" y="5120"/>
                  </a:cubicBezTo>
                  <a:cubicBezTo>
                    <a:pt x="106956" y="5120"/>
                    <a:pt x="114299" y="12560"/>
                    <a:pt x="114299" y="21545"/>
                  </a:cubicBezTo>
                  <a:cubicBezTo>
                    <a:pt x="114589" y="26473"/>
                    <a:pt x="112657" y="30531"/>
                    <a:pt x="109661" y="332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5" name="Shape 285"/>
          <p:cNvSpPr txBox="1"/>
          <p:nvPr/>
        </p:nvSpPr>
        <p:spPr>
          <a:xfrm>
            <a:off x="492750" y="6210000"/>
            <a:ext cx="1235400" cy="3687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" name="Shape 286"/>
          <p:cNvSpPr txBox="1"/>
          <p:nvPr/>
        </p:nvSpPr>
        <p:spPr>
          <a:xfrm>
            <a:off x="5759125" y="6052033"/>
            <a:ext cx="37335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177800" lvl="0" marL="228600" rtl="0">
              <a:lnSpc>
                <a:spcPct val="120000"/>
              </a:lnSpc>
              <a:spcBef>
                <a:spcPts val="0"/>
              </a:spcBef>
              <a:buClr>
                <a:srgbClr val="EFEFEF"/>
              </a:buClr>
              <a:buSzPct val="100000"/>
              <a:buFont typeface="Roboto Slab"/>
              <a:buChar char="●"/>
            </a:pPr>
            <a:r>
              <a:rPr lang="en" sz="1200">
                <a:solidFill>
                  <a:srgbClr val="EFEFEF"/>
                </a:solidFill>
                <a:latin typeface="Roboto Slab"/>
                <a:ea typeface="Roboto Slab"/>
                <a:cs typeface="Roboto Slab"/>
                <a:sym typeface="Roboto Slab"/>
              </a:rPr>
              <a:t>Tools:</a:t>
            </a:r>
          </a:p>
          <a:p>
            <a:pPr indent="-190500" lvl="1" marL="685800" rtl="0">
              <a:lnSpc>
                <a:spcPct val="120000"/>
              </a:lnSpc>
              <a:spcBef>
                <a:spcPts val="500"/>
              </a:spcBef>
              <a:buClr>
                <a:srgbClr val="EFEFEF"/>
              </a:buClr>
              <a:buSzPct val="100000"/>
              <a:buFont typeface="Roboto Slab"/>
              <a:buChar char="○"/>
            </a:pPr>
            <a:r>
              <a:rPr lang="en" sz="1200">
                <a:solidFill>
                  <a:srgbClr val="EFEFEF"/>
                </a:solidFill>
                <a:latin typeface="Roboto Slab"/>
                <a:ea typeface="Roboto Slab"/>
                <a:cs typeface="Roboto Slab"/>
                <a:sym typeface="Roboto Slab"/>
              </a:rPr>
              <a:t>Python, Spark, AWS EMR, S3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" name="Shape 29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" name="Shape 293"/>
          <p:cNvSpPr/>
          <p:nvPr/>
        </p:nvSpPr>
        <p:spPr>
          <a:xfrm>
            <a:off x="526075" y="1006200"/>
            <a:ext cx="8080500" cy="35613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  <p:sp>
        <p:nvSpPr>
          <p:cNvPr id="294" name="Shape 294"/>
          <p:cNvSpPr/>
          <p:nvPr/>
        </p:nvSpPr>
        <p:spPr>
          <a:xfrm>
            <a:off x="5134013" y="1561300"/>
            <a:ext cx="701400" cy="8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" name="Shape 295"/>
          <p:cNvSpPr txBox="1"/>
          <p:nvPr/>
        </p:nvSpPr>
        <p:spPr>
          <a:xfrm>
            <a:off x="5048500" y="1719033"/>
            <a:ext cx="35283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DataSet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The original dataset</a:t>
            </a:r>
          </a:p>
        </p:txBody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 Slab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The dataset contains the data collected from 1-2016 to 12-2016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 Slab"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''The data used in the attached datasets were collected and provided to the NYC Taxi and Limousine Commission (TLC) by technology providers authorized under the Taxicab &amp; Livery Passenger Enhancement Programs (TPEP/LPEP)''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Attributes</a:t>
            </a:r>
          </a:p>
        </p:txBody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Font typeface="Roboto Slab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“distance,pickup_longitude,pickup_latitude,dropoff_longitude,dropoff_latitude,tpep_pickup_date” and etc.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08" name="Shape 3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3250" y="3406225"/>
            <a:ext cx="7717500" cy="135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Data Cleaning</a:t>
            </a:r>
          </a:p>
        </p:txBody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 Slab"/>
            </a:pP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There are unnecessary attributes such as Store_and_fwd_flag, VendorID, etc. 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 Slab"/>
            </a:pP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There are many errors in the dataset: the total_fare_amount is less than $2.50 and pickup_latitude and longitude were the same to the dropoff_latitude and longitude</a:t>
            </a:r>
          </a:p>
        </p:txBody>
      </p:sp>
      <p:sp>
        <p:nvSpPr>
          <p:cNvPr id="315" name="Shape 315"/>
          <p:cNvSpPr txBox="1"/>
          <p:nvPr/>
        </p:nvSpPr>
        <p:spPr>
          <a:xfrm>
            <a:off x="3891825" y="320566"/>
            <a:ext cx="2979900" cy="21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New Attributes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4044625" y="1852800"/>
            <a:ext cx="3553800" cy="24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11150" lvl="0" marL="457200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ct val="100000"/>
              <a:buFont typeface="Roboto Slab"/>
              <a:buChar char="●"/>
            </a:pP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F</a:t>
            </a: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are_group</a:t>
            </a: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Char char="○"/>
            </a:pP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$2.50 - $5 =&gt;1 , $5 - $10 =&gt;2, $15 - $20 =&gt; 3, ...</a:t>
            </a:r>
          </a:p>
          <a:p>
            <a:pPr indent="-311150" lvl="0" marL="457200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ct val="100000"/>
              <a:buFont typeface="Roboto Slab"/>
              <a:buChar char="●"/>
            </a:pP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</a:t>
            </a: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ip_group</a:t>
            </a: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Char char="○"/>
            </a:pP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$0 - $1 =&gt;1, $1 - $2 =&gt;2, $2 - $3 =&gt;3, …</a:t>
            </a: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Char char="○"/>
            </a:pP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&gt;$20, invalid</a:t>
            </a: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Char char="●"/>
            </a:pP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if_weekday</a:t>
            </a: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Char char="○"/>
            </a:pP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Weekday or Weekend</a:t>
            </a:r>
          </a:p>
        </p:txBody>
      </p:sp>
      <p:pic>
        <p:nvPicPr>
          <p:cNvPr descr="Screen Shot 2017-04-26 at 4.03.51 PM.png" id="317" name="Shape 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7050" y="5392300"/>
            <a:ext cx="1999474" cy="9148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4-26 at 4.03.54 PM.png" id="318" name="Shape 3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6532" y="5392300"/>
            <a:ext cx="4790693" cy="91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4" name="Shape 32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5" name="Shape 325"/>
          <p:cNvSpPr/>
          <p:nvPr/>
        </p:nvSpPr>
        <p:spPr>
          <a:xfrm>
            <a:off x="526075" y="1006200"/>
            <a:ext cx="8080500" cy="35613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  <p:sp>
        <p:nvSpPr>
          <p:cNvPr id="326" name="Shape 326"/>
          <p:cNvSpPr/>
          <p:nvPr/>
        </p:nvSpPr>
        <p:spPr>
          <a:xfrm>
            <a:off x="5134013" y="1561300"/>
            <a:ext cx="701400" cy="8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7" name="Shape 327"/>
          <p:cNvSpPr txBox="1"/>
          <p:nvPr/>
        </p:nvSpPr>
        <p:spPr>
          <a:xfrm>
            <a:off x="5048500" y="1719033"/>
            <a:ext cx="35283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Analysis-1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526075" y="1006200"/>
            <a:ext cx="8080500" cy="35613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  <p:sp>
        <p:nvSpPr>
          <p:cNvPr id="335" name="Shape 335"/>
          <p:cNvSpPr/>
          <p:nvPr/>
        </p:nvSpPr>
        <p:spPr>
          <a:xfrm>
            <a:off x="5134013" y="1561300"/>
            <a:ext cx="701400" cy="8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6" name="Shape 336"/>
          <p:cNvSpPr txBox="1"/>
          <p:nvPr/>
        </p:nvSpPr>
        <p:spPr>
          <a:xfrm>
            <a:off x="5048500" y="1719033"/>
            <a:ext cx="35283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K-means Clustering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Before Cleaning</a:t>
            </a:r>
          </a:p>
        </p:txBody>
      </p:sp>
      <p:pic>
        <p:nvPicPr>
          <p:cNvPr descr="Kmeans before clean.png" id="342" name="Shape 3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300" y="1628033"/>
            <a:ext cx="4400376" cy="3300274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Shape 343"/>
          <p:cNvSpPr txBox="1"/>
          <p:nvPr/>
        </p:nvSpPr>
        <p:spPr>
          <a:xfrm>
            <a:off x="403350" y="1697366"/>
            <a:ext cx="3569700" cy="3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lnSpc>
                <a:spcPct val="16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There were many outliers </a:t>
            </a:r>
          </a:p>
          <a:p>
            <a:pPr indent="-330200" lvl="0" marL="457200" rtl="0">
              <a:lnSpc>
                <a:spcPct val="16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For some trips, their pick-up latitude and longitude are equal to drop-off latitude and longitude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/>
          <p:nvPr>
            <p:ph type="title"/>
          </p:nvPr>
        </p:nvSpPr>
        <p:spPr>
          <a:xfrm>
            <a:off x="3879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After Cleaning, K = 5</a:t>
            </a:r>
          </a:p>
        </p:txBody>
      </p:sp>
      <p:pic>
        <p:nvPicPr>
          <p:cNvPr descr="5centroids_pickup.png" id="349" name="Shape 3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375" y="2230166"/>
            <a:ext cx="3826650" cy="286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Shape 350"/>
          <p:cNvSpPr txBox="1"/>
          <p:nvPr/>
        </p:nvSpPr>
        <p:spPr>
          <a:xfrm>
            <a:off x="1599100" y="1511366"/>
            <a:ext cx="13749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PICK-UP</a:t>
            </a:r>
          </a:p>
        </p:txBody>
      </p:sp>
      <p:pic>
        <p:nvPicPr>
          <p:cNvPr descr="5centroids_dropoff.png" id="351" name="Shape 3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3749" y="2230174"/>
            <a:ext cx="3826649" cy="286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Shape 352"/>
          <p:cNvSpPr txBox="1"/>
          <p:nvPr/>
        </p:nvSpPr>
        <p:spPr>
          <a:xfrm>
            <a:off x="5905475" y="1275500"/>
            <a:ext cx="2003100" cy="11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DROP-OFF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type="title"/>
          </p:nvPr>
        </p:nvSpPr>
        <p:spPr>
          <a:xfrm>
            <a:off x="311700" y="593366"/>
            <a:ext cx="42717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5 Centroids for Pick-up</a:t>
            </a:r>
          </a:p>
        </p:txBody>
      </p:sp>
      <p:pic>
        <p:nvPicPr>
          <p:cNvPr descr="kmeans.gif" id="358" name="Shape 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825" y="1356966"/>
            <a:ext cx="3791354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Shape 359"/>
          <p:cNvSpPr txBox="1"/>
          <p:nvPr/>
        </p:nvSpPr>
        <p:spPr>
          <a:xfrm>
            <a:off x="427575" y="1551166"/>
            <a:ext cx="2814900" cy="3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Clr>
                <a:srgbClr val="FFFFFF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JFK</a:t>
            </a:r>
          </a:p>
          <a:p>
            <a:pPr indent="-330200" lvl="0" marL="4572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LGA</a:t>
            </a:r>
          </a:p>
          <a:p>
            <a:pPr indent="-330200" lvl="0" marL="4572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Soho, NYU</a:t>
            </a:r>
          </a:p>
          <a:p>
            <a:pPr indent="-330200" lvl="0" marL="4572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Time Square</a:t>
            </a:r>
          </a:p>
          <a:p>
            <a:pPr indent="-330200" lvl="0" marL="457200" rtl="0">
              <a:lnSpc>
                <a:spcPct val="160000"/>
              </a:lnSpc>
              <a:spcBef>
                <a:spcPts val="500"/>
              </a:spcBef>
              <a:buClr>
                <a:srgbClr val="FFFFFF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Metropolitan Museum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/>
          <p:nvPr/>
        </p:nvSpPr>
        <p:spPr>
          <a:xfrm>
            <a:off x="526075" y="1006200"/>
            <a:ext cx="8080500" cy="35613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  <p:sp>
        <p:nvSpPr>
          <p:cNvPr id="189" name="Shape 189"/>
          <p:cNvSpPr/>
          <p:nvPr/>
        </p:nvSpPr>
        <p:spPr>
          <a:xfrm>
            <a:off x="5134013" y="1561300"/>
            <a:ext cx="701400" cy="8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" name="Shape 190"/>
          <p:cNvSpPr txBox="1"/>
          <p:nvPr/>
        </p:nvSpPr>
        <p:spPr>
          <a:xfrm>
            <a:off x="5048500" y="1719033"/>
            <a:ext cx="35283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3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Introduction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5 Centroids for Drop-off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kmeans.gif" id="365" name="Shape 3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825" y="1356966"/>
            <a:ext cx="3791354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Shape 366"/>
          <p:cNvSpPr txBox="1"/>
          <p:nvPr/>
        </p:nvSpPr>
        <p:spPr>
          <a:xfrm>
            <a:off x="448450" y="1534533"/>
            <a:ext cx="2682000" cy="19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Cooper Hewitt Smithsonian Design Museum (5 Ave &amp; E 91st)</a:t>
            </a:r>
          </a:p>
          <a:p>
            <a:pPr indent="-317500" lvl="0" marL="4572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Bryant Park (42nd st &amp; 5th ave)</a:t>
            </a:r>
          </a:p>
          <a:p>
            <a:pPr indent="-317500" lvl="0" marL="4572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94b E Broadway (Near Chinatown)</a:t>
            </a:r>
          </a:p>
          <a:p>
            <a:pPr indent="-317500" lvl="0" marL="4572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Holiday Inn Express New York JFK Airport Area</a:t>
            </a:r>
          </a:p>
          <a:p>
            <a:pPr indent="-317500" lvl="0" marL="457200" rtl="0">
              <a:lnSpc>
                <a:spcPct val="160000"/>
              </a:lnSpc>
              <a:spcBef>
                <a:spcPts val="500"/>
              </a:spcBef>
              <a:buClr>
                <a:srgbClr val="FFFFFF"/>
              </a:buClr>
              <a:buFont typeface="Wingdings"/>
              <a:buChar char="§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Gorman Playground (3 blocks away from LGA)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Based on K-means clustering with K=5, the popular pick-up and drop-off locations are</a:t>
            </a:r>
          </a:p>
          <a:p>
            <a:pPr lvl="0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1. JFK airport</a:t>
            </a:r>
          </a:p>
          <a:p>
            <a:pPr lvl="0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2. Laguardia airport</a:t>
            </a:r>
          </a:p>
          <a:p>
            <a:pPr lvl="0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3.  Metropolitan Museum</a:t>
            </a:r>
          </a:p>
          <a:p>
            <a:pPr lvl="0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4. Bryant Park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K = 1, …, 20 Centroids for Pick-up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Kmeans_1-20.gif" id="377" name="Shape 3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7875" y="1506166"/>
            <a:ext cx="3833274" cy="386537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Shape 378"/>
          <p:cNvSpPr txBox="1"/>
          <p:nvPr/>
        </p:nvSpPr>
        <p:spPr>
          <a:xfrm>
            <a:off x="427775" y="1955566"/>
            <a:ext cx="3000000" cy="39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30200" lvl="0" marL="45720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Newark airport</a:t>
            </a:r>
          </a:p>
          <a:p>
            <a:pPr indent="-330200" lvl="0" marL="45720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Williamsburg, Downtown Brooklyn</a:t>
            </a:r>
          </a:p>
          <a:p>
            <a:pPr indent="-330200" lvl="0" marL="45720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Grand Central Terminal </a:t>
            </a:r>
          </a:p>
          <a:p>
            <a:pPr indent="-330200" lvl="0" marL="45720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Upper West (72nd, 98th st &amp; Amsterdam ave) </a:t>
            </a:r>
          </a:p>
          <a:p>
            <a:pPr indent="-330200" lvl="0" marL="45720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Chelsea, Hell’s Kitchen, 23rd st &amp; Park ave,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Based on 20 K-means clustering analysis,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3000">
              <a:latin typeface="Roboto Slab"/>
              <a:ea typeface="Roboto Slab"/>
              <a:cs typeface="Roboto Slab"/>
              <a:sym typeface="Roboto Slab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More centroids are found around midtown than in uptown. More centroids represent higher densities around clusters. </a:t>
            </a:r>
          </a:p>
          <a:p>
            <a:pPr lvl="0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Therefore, </a:t>
            </a:r>
          </a:p>
          <a:p>
            <a:pPr lvl="0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more pickups generally happen close to midtown areas.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9" name="Shape 38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0" name="Shape 390"/>
          <p:cNvSpPr/>
          <p:nvPr/>
        </p:nvSpPr>
        <p:spPr>
          <a:xfrm>
            <a:off x="526075" y="1006200"/>
            <a:ext cx="8080500" cy="35613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  <p:sp>
        <p:nvSpPr>
          <p:cNvPr id="391" name="Shape 391"/>
          <p:cNvSpPr/>
          <p:nvPr/>
        </p:nvSpPr>
        <p:spPr>
          <a:xfrm>
            <a:off x="5134013" y="1561300"/>
            <a:ext cx="701400" cy="8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2" name="Shape 392"/>
          <p:cNvSpPr txBox="1"/>
          <p:nvPr/>
        </p:nvSpPr>
        <p:spPr>
          <a:xfrm>
            <a:off x="5048500" y="1719033"/>
            <a:ext cx="35283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Analysis-1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/>
          <p:nvPr>
            <p:ph type="title"/>
          </p:nvPr>
        </p:nvSpPr>
        <p:spPr>
          <a:xfrm>
            <a:off x="227100" y="548766"/>
            <a:ext cx="8520600" cy="85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Total Tip frequency vs Pickup(fare) frequency</a:t>
            </a:r>
          </a:p>
        </p:txBody>
      </p:sp>
      <p:pic>
        <p:nvPicPr>
          <p:cNvPr descr="hours_count.png" id="398" name="Shape 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5775" y="1401574"/>
            <a:ext cx="4378125" cy="35823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ips_hours_count.png" id="399" name="Shape 3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01575"/>
            <a:ext cx="4125350" cy="3582349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Shape 400"/>
          <p:cNvSpPr txBox="1"/>
          <p:nvPr/>
        </p:nvSpPr>
        <p:spPr>
          <a:xfrm>
            <a:off x="6218400" y="5805233"/>
            <a:ext cx="26055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Based on hours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On Sat and Sun, many pickups and tips occur in 0-2 time period </a:t>
            </a: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(0:00-2:00AM)</a:t>
            </a: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 due to nightlife in NYC </a:t>
            </a:r>
          </a:p>
          <a:p>
            <a:pPr indent="-419100" lvl="0" marL="457200" rtl="0" algn="l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On weekdays, many pickups and tips occur in 6-10 </a:t>
            </a: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(6:00-10:00 AM)</a:t>
            </a: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 and 18-20 </a:t>
            </a: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(6:00-8:00 PM)</a:t>
            </a: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 due to rush hour </a:t>
            </a:r>
          </a:p>
          <a:p>
            <a:pPr indent="-419100" lvl="0" marL="457200" rtl="0" algn="l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On Thursday, tips occur the most during 20-22 </a:t>
            </a: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(8:00-10:00 PM)</a:t>
            </a: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  <a:p>
            <a:pPr indent="-419100" lvl="0" marL="457200" algn="l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On Friday, pickups occur the most during 18-20 </a:t>
            </a: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(6:00-8:00 PM)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2"/>
              </a:buClr>
              <a:buSzPct val="39285"/>
              <a:buFont typeface="Arial"/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Total Tip sum vs Fare sum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hours_sum.png" id="411" name="Shape 4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3199" y="1589733"/>
            <a:ext cx="4290699" cy="32180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ips_hours_sum.png" id="412" name="Shape 4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604766"/>
            <a:ext cx="4290700" cy="3218025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Shape 413"/>
          <p:cNvSpPr txBox="1"/>
          <p:nvPr/>
        </p:nvSpPr>
        <p:spPr>
          <a:xfrm>
            <a:off x="6218400" y="5805233"/>
            <a:ext cx="26055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Based on hours</a:t>
            </a:r>
          </a:p>
        </p:txBody>
      </p:sp>
      <p:sp>
        <p:nvSpPr>
          <p:cNvPr id="414" name="Shape 414"/>
          <p:cNvSpPr/>
          <p:nvPr/>
        </p:nvSpPr>
        <p:spPr>
          <a:xfrm>
            <a:off x="7197500" y="1779000"/>
            <a:ext cx="1127400" cy="55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5" name="Shape 415"/>
          <p:cNvSpPr/>
          <p:nvPr/>
        </p:nvSpPr>
        <p:spPr>
          <a:xfrm>
            <a:off x="2882000" y="1863500"/>
            <a:ext cx="1127400" cy="55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Customers tend to pay more tips on Thursday night around </a:t>
            </a: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10:00 - 12:00 PM</a:t>
            </a:r>
          </a:p>
          <a:p>
            <a:pPr indent="-419100" lvl="0" marL="457200" rtl="0" algn="l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The total fare amounts are greater on </a:t>
            </a:r>
            <a:r>
              <a:rPr lang="en" sz="3000">
                <a:solidFill>
                  <a:schemeClr val="accent4"/>
                </a:solidFill>
                <a:latin typeface="Roboto Slab"/>
                <a:ea typeface="Roboto Slab"/>
                <a:cs typeface="Roboto Slab"/>
                <a:sym typeface="Roboto Slab"/>
              </a:rPr>
              <a:t>Friday</a:t>
            </a: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 than </a:t>
            </a: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Thursday</a:t>
            </a: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 because of more taxi rides on </a:t>
            </a: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Friday</a:t>
            </a: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.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2"/>
              </a:buClr>
              <a:buSzPct val="39285"/>
              <a:buFont typeface="Arial"/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Total Tip frequency vs Pickup(fare) frequency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months_count.png" id="426" name="Shape 4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0750" y="1777549"/>
            <a:ext cx="4193149" cy="31448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ips_months_count.png" id="427" name="Shape 4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324" y="1777566"/>
            <a:ext cx="4193150" cy="314485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Shape 428"/>
          <p:cNvSpPr txBox="1"/>
          <p:nvPr/>
        </p:nvSpPr>
        <p:spPr>
          <a:xfrm>
            <a:off x="6218400" y="5805233"/>
            <a:ext cx="26055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Based on months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idx="1" type="body"/>
          </p:nvPr>
        </p:nvSpPr>
        <p:spPr>
          <a:xfrm>
            <a:off x="2410112" y="2127701"/>
            <a:ext cx="6321600" cy="4003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-4064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</a:pP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Too many “transportation network” companies in NYC </a:t>
            </a:r>
          </a:p>
          <a:p>
            <a:pPr indent="-406400" lvl="0" marL="45720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</a:pP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Brought a lot of problems to NYC </a:t>
            </a:r>
          </a:p>
        </p:txBody>
      </p:sp>
      <p:sp>
        <p:nvSpPr>
          <p:cNvPr id="196" name="Shape 196"/>
          <p:cNvSpPr txBox="1"/>
          <p:nvPr>
            <p:ph type="title"/>
          </p:nvPr>
        </p:nvSpPr>
        <p:spPr>
          <a:xfrm>
            <a:off x="2400250" y="767933"/>
            <a:ext cx="6321600" cy="84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Since the rise of the Uber empire,</a:t>
            </a:r>
          </a:p>
        </p:txBody>
      </p:sp>
      <p:pic>
        <p:nvPicPr>
          <p:cNvPr id="197" name="Shape 197"/>
          <p:cNvPicPr preferRelativeResize="0"/>
          <p:nvPr/>
        </p:nvPicPr>
        <p:blipFill rotWithShape="1">
          <a:blip r:embed="rId3">
            <a:alphaModFix/>
          </a:blip>
          <a:srcRect b="24646" l="24394" r="24634" t="24899"/>
          <a:stretch/>
        </p:blipFill>
        <p:spPr>
          <a:xfrm>
            <a:off x="505725" y="855200"/>
            <a:ext cx="1073100" cy="106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049" y="2681366"/>
            <a:ext cx="1270449" cy="1270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Shape 1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375" y="4787100"/>
            <a:ext cx="1171775" cy="117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Total Tip sum vs Fare sum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lvl="0">
              <a:spcBef>
                <a:spcPts val="0"/>
              </a:spcBef>
              <a:buClr>
                <a:schemeClr val="dk2"/>
              </a:buClr>
              <a:buSzPct val="39285"/>
              <a:buFont typeface="Arial"/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months_sum.png" id="434" name="Shape 4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5624" y="1851283"/>
            <a:ext cx="4314900" cy="32361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ips_months_sum.png" id="435" name="Shape 4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775" y="1851266"/>
            <a:ext cx="4314900" cy="3236161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Shape 436"/>
          <p:cNvSpPr txBox="1"/>
          <p:nvPr/>
        </p:nvSpPr>
        <p:spPr>
          <a:xfrm>
            <a:off x="6218400" y="5805233"/>
            <a:ext cx="26055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Based on months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 txBox="1"/>
          <p:nvPr>
            <p:ph type="title"/>
          </p:nvPr>
        </p:nvSpPr>
        <p:spPr>
          <a:xfrm>
            <a:off x="3879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Pickups occur the most on </a:t>
            </a: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Sat in April</a:t>
            </a:r>
          </a:p>
          <a:p>
            <a:pPr indent="-419100" lvl="0" marL="457200" rtl="0" algn="l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Tips occur the most on </a:t>
            </a: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Fri and Sat in April</a:t>
            </a:r>
            <a:br>
              <a:rPr lang="en" sz="3000">
                <a:latin typeface="Roboto Slab"/>
                <a:ea typeface="Roboto Slab"/>
                <a:cs typeface="Roboto Slab"/>
                <a:sym typeface="Roboto Slab"/>
              </a:rPr>
            </a:br>
            <a:br>
              <a:rPr lang="en" sz="3000">
                <a:latin typeface="Roboto Slab"/>
                <a:ea typeface="Roboto Slab"/>
                <a:cs typeface="Roboto Slab"/>
                <a:sym typeface="Roboto Slab"/>
              </a:rPr>
            </a:b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On Thursday, total fare amounts increase</a:t>
            </a:r>
            <a:br>
              <a:rPr lang="en" sz="3000"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January to March</a:t>
            </a:r>
            <a:b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April to June</a:t>
            </a:r>
            <a:b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July to August</a:t>
            </a:r>
            <a:b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November to December</a:t>
            </a: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On Friday, total fare amounts increase</a:t>
            </a:r>
            <a:br>
              <a:rPr lang="en" sz="3000"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March to April</a:t>
            </a:r>
            <a:b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August to September</a:t>
            </a:r>
            <a:b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30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November to December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Distance and Total fare in hours</a:t>
            </a:r>
          </a:p>
        </p:txBody>
      </p:sp>
      <p:pic>
        <p:nvPicPr>
          <p:cNvPr descr="hours_distance_totalamount.png" id="452" name="Shape 4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0175" y="1356872"/>
            <a:ext cx="5050024" cy="4860874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Shape 453"/>
          <p:cNvSpPr txBox="1"/>
          <p:nvPr/>
        </p:nvSpPr>
        <p:spPr>
          <a:xfrm>
            <a:off x="427775" y="1589716"/>
            <a:ext cx="3000000" cy="39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30200" lvl="0" marL="45720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To maximize the profits,  the sum of fare amounts &gt; the sum of distance </a:t>
            </a:r>
          </a:p>
          <a:p>
            <a:pPr indent="-330200" lvl="0" marL="45720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ct val="100000"/>
              <a:buFont typeface="Wingdings"/>
              <a:buChar char="§"/>
            </a:pP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Based on the graph, </a:t>
            </a:r>
            <a:b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16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8:00 AM - 2:00 PM</a:t>
            </a:r>
            <a:br>
              <a:rPr lang="en" sz="16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16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4:00 PM - 6:00 PM</a:t>
            </a:r>
            <a:br>
              <a:rPr lang="en" sz="16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16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10:00 PM - 12:00 PM</a:t>
            </a:r>
            <a:r>
              <a:rPr lang="en" sz="1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458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9" name="Shape 45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0" name="Shape 460"/>
          <p:cNvSpPr/>
          <p:nvPr/>
        </p:nvSpPr>
        <p:spPr>
          <a:xfrm>
            <a:off x="526075" y="1006200"/>
            <a:ext cx="8080500" cy="35613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  <p:sp>
        <p:nvSpPr>
          <p:cNvPr id="461" name="Shape 461"/>
          <p:cNvSpPr/>
          <p:nvPr/>
        </p:nvSpPr>
        <p:spPr>
          <a:xfrm>
            <a:off x="5134013" y="1561300"/>
            <a:ext cx="701400" cy="8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2" name="Shape 462"/>
          <p:cNvSpPr txBox="1"/>
          <p:nvPr/>
        </p:nvSpPr>
        <p:spPr>
          <a:xfrm>
            <a:off x="5048500" y="1719033"/>
            <a:ext cx="35283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Analysis-2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Pick-up count and Fare sum in week</a:t>
            </a:r>
          </a:p>
        </p:txBody>
      </p:sp>
      <p:pic>
        <p:nvPicPr>
          <p:cNvPr descr="weekdays_count.png" id="468" name="Shape 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400" y="1709700"/>
            <a:ext cx="4257000" cy="3192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eekdays_amount.png" id="469" name="Shape 4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3400" y="1709700"/>
            <a:ext cx="4257000" cy="3192750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Shape 470"/>
          <p:cNvSpPr/>
          <p:nvPr/>
        </p:nvSpPr>
        <p:spPr>
          <a:xfrm>
            <a:off x="3199275" y="2179333"/>
            <a:ext cx="195300" cy="4116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1" name="Shape 471"/>
          <p:cNvSpPr/>
          <p:nvPr/>
        </p:nvSpPr>
        <p:spPr>
          <a:xfrm>
            <a:off x="3199275" y="3939566"/>
            <a:ext cx="195300" cy="41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2" name="Shape 472"/>
          <p:cNvSpPr/>
          <p:nvPr/>
        </p:nvSpPr>
        <p:spPr>
          <a:xfrm>
            <a:off x="7458075" y="2179333"/>
            <a:ext cx="195300" cy="4116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3" name="Shape 473"/>
          <p:cNvSpPr/>
          <p:nvPr/>
        </p:nvSpPr>
        <p:spPr>
          <a:xfrm>
            <a:off x="7458075" y="3413700"/>
            <a:ext cx="195300" cy="41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 txBox="1"/>
          <p:nvPr>
            <p:ph type="title"/>
          </p:nvPr>
        </p:nvSpPr>
        <p:spPr>
          <a:xfrm>
            <a:off x="311700" y="2512350"/>
            <a:ext cx="8520600" cy="1165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b="1">
              <a:latin typeface="Roboto Slab"/>
              <a:ea typeface="Roboto Slab"/>
              <a:cs typeface="Roboto Slab"/>
              <a:sym typeface="Roboto Slab"/>
            </a:endParaRPr>
          </a:p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Overall, </a:t>
            </a:r>
          </a:p>
          <a:p>
            <a:pPr lvl="0">
              <a:spcBef>
                <a:spcPts val="0"/>
              </a:spcBef>
              <a:buNone/>
            </a:pPr>
            <a:r>
              <a:rPr b="1" lang="en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Friday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 is the most profitable day in a week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Friday</a:t>
            </a:r>
          </a:p>
        </p:txBody>
      </p:sp>
      <p:sp>
        <p:nvSpPr>
          <p:cNvPr id="484" name="Shape 484"/>
          <p:cNvSpPr txBox="1"/>
          <p:nvPr/>
        </p:nvSpPr>
        <p:spPr>
          <a:xfrm>
            <a:off x="4076125" y="3753766"/>
            <a:ext cx="4126200" cy="6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www.GIFCreator.me_VJKKo9.gif" id="485" name="Shape 4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9400" y="1669374"/>
            <a:ext cx="4232900" cy="3174669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Shape 486"/>
          <p:cNvSpPr txBox="1"/>
          <p:nvPr/>
        </p:nvSpPr>
        <p:spPr>
          <a:xfrm>
            <a:off x="417350" y="1669366"/>
            <a:ext cx="32259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Char char="●"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area_fri.png" id="487" name="Shape 4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300" y="1669366"/>
            <a:ext cx="4232900" cy="317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Friday</a:t>
            </a:r>
          </a:p>
        </p:txBody>
      </p:sp>
      <p:sp>
        <p:nvSpPr>
          <p:cNvPr id="493" name="Shape 49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064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 Slab"/>
              <a:buAutoNum type="arabicPeriod"/>
            </a:pP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Upper East Side is the most popular pick-up location on Friday, in general. </a:t>
            </a:r>
          </a:p>
          <a:p>
            <a:pPr indent="-4064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 Slab"/>
              <a:buAutoNum type="arabicPeriod"/>
            </a:pP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During </a:t>
            </a:r>
            <a:r>
              <a:rPr lang="en" sz="28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4:00-8:00 AM</a:t>
            </a: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, the most pick-up occurs around Penn Station </a:t>
            </a:r>
          </a:p>
          <a:p>
            <a:pPr indent="-4064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 Slab"/>
              <a:buAutoNum type="arabicPeriod"/>
            </a:pP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During </a:t>
            </a:r>
            <a:r>
              <a:rPr lang="en" sz="28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8:00 AM-8:00 PM</a:t>
            </a: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, the most pick-up occurs in Upper East Side</a:t>
            </a:r>
          </a:p>
          <a:p>
            <a:pPr indent="-4064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 Slab"/>
              <a:buAutoNum type="arabicPeriod"/>
            </a:pP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During </a:t>
            </a:r>
            <a:r>
              <a:rPr lang="en" sz="28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8:00 PM-4:00 AM</a:t>
            </a: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, the most pick-up occurs in East Village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8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9" name="Shape 49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0" name="Shape 500"/>
          <p:cNvSpPr/>
          <p:nvPr/>
        </p:nvSpPr>
        <p:spPr>
          <a:xfrm>
            <a:off x="526075" y="1006200"/>
            <a:ext cx="8080500" cy="35613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  <p:sp>
        <p:nvSpPr>
          <p:cNvPr id="501" name="Shape 501"/>
          <p:cNvSpPr/>
          <p:nvPr/>
        </p:nvSpPr>
        <p:spPr>
          <a:xfrm>
            <a:off x="5134013" y="1561300"/>
            <a:ext cx="701400" cy="8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2" name="Shape 502"/>
          <p:cNvSpPr txBox="1"/>
          <p:nvPr/>
        </p:nvSpPr>
        <p:spPr>
          <a:xfrm>
            <a:off x="5048500" y="1719033"/>
            <a:ext cx="35283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HeatMap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155250" y="2396933"/>
            <a:ext cx="2531400" cy="84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Main Problem: Competition </a:t>
            </a:r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2929862" y="1058401"/>
            <a:ext cx="6321600" cy="400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06400" lvl="0" marL="457200" rtl="0"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ct val="100000"/>
              <a:buFont typeface="Roboto Slab"/>
            </a:pP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Since more taxi services available, less money for NYC yellow cab drivers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91200" y="1489133"/>
            <a:ext cx="2659500" cy="37707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HeatMap on Friday</a:t>
            </a:r>
          </a:p>
        </p:txBody>
      </p:sp>
      <p:pic>
        <p:nvPicPr>
          <p:cNvPr descr="Heatmap.gif" id="508" name="Shape 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225" y="2072199"/>
            <a:ext cx="8360500" cy="331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Closer Look</a:t>
            </a:r>
          </a:p>
        </p:txBody>
      </p:sp>
      <p:pic>
        <p:nvPicPr>
          <p:cNvPr descr="HeatMap_zoom.gif" id="514" name="Shape 5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04766"/>
            <a:ext cx="8839200" cy="3509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0" name="Shape 52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1" name="Shape 521"/>
          <p:cNvSpPr/>
          <p:nvPr/>
        </p:nvSpPr>
        <p:spPr>
          <a:xfrm>
            <a:off x="526075" y="1006200"/>
            <a:ext cx="8080500" cy="35613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  <p:sp>
        <p:nvSpPr>
          <p:cNvPr id="522" name="Shape 522"/>
          <p:cNvSpPr/>
          <p:nvPr/>
        </p:nvSpPr>
        <p:spPr>
          <a:xfrm>
            <a:off x="5134013" y="1561300"/>
            <a:ext cx="701400" cy="8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3" name="Shape 523"/>
          <p:cNvSpPr txBox="1"/>
          <p:nvPr/>
        </p:nvSpPr>
        <p:spPr>
          <a:xfrm>
            <a:off x="5048500" y="1719033"/>
            <a:ext cx="35283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Random Forest 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Why Random Forest?</a:t>
            </a:r>
          </a:p>
        </p:txBody>
      </p:sp>
      <p:sp>
        <p:nvSpPr>
          <p:cNvPr id="529" name="Shape 52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000">
                <a:solidFill>
                  <a:srgbClr val="FFFFFF"/>
                </a:solidFill>
              </a:rPr>
              <a:t>According to Wikipedia, it is one of the most accurate learning algorithms.</a:t>
            </a:r>
          </a:p>
          <a:p>
            <a:pPr indent="-355600" lvl="0" marL="4572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000">
                <a:solidFill>
                  <a:srgbClr val="FFFFFF"/>
                </a:solidFill>
              </a:rPr>
              <a:t>Random Forest Algorithm fully utilizes the datasets, and it estimates what variables are important in the classification.</a:t>
            </a:r>
          </a:p>
          <a:p>
            <a:pPr indent="-355600" lvl="0" marL="45720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000">
                <a:solidFill>
                  <a:srgbClr val="FFFFFF"/>
                </a:solidFill>
              </a:rPr>
              <a:t>Our Random Forest Model has a training accuracy of 0.9918, and a test accuracy of 0.9382.</a:t>
            </a:r>
          </a:p>
        </p:txBody>
      </p:sp>
      <p:pic>
        <p:nvPicPr>
          <p:cNvPr id="530" name="Shape 5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825" y="4110625"/>
            <a:ext cx="6858000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Shape 535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What if we extend to the whole week?</a:t>
            </a:r>
          </a:p>
        </p:txBody>
      </p:sp>
      <p:sp>
        <p:nvSpPr>
          <p:cNvPr id="536" name="Shape 53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buFont typeface="Roboto Slab"/>
            </a:pPr>
            <a:r>
              <a:rPr lang="en" sz="2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Based on the Random Forest Model we have trained, we can not only do prediction for Friday.</a:t>
            </a: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buFont typeface="Roboto Slab"/>
            </a:pPr>
            <a:r>
              <a:rPr lang="en" sz="2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The training accuracy and testing accuracy will remain the same.</a:t>
            </a: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buFont typeface="Roboto Slab"/>
            </a:pPr>
            <a:r>
              <a:rPr lang="en" sz="2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The original dataset is the same.</a:t>
            </a: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buFont typeface="Roboto Slab"/>
            </a:pPr>
            <a:r>
              <a:rPr lang="en" sz="2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The split method is the same.</a:t>
            </a: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buFont typeface="Roboto Slab"/>
            </a:pPr>
            <a:r>
              <a:rPr lang="en" sz="2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Training dataset and test dataset are the same.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Heat map on predicted Friday pick-up by every 4 hour </a:t>
            </a:r>
          </a:p>
        </p:txBody>
      </p:sp>
      <p:pic>
        <p:nvPicPr>
          <p:cNvPr descr="predictHeatmap.gif" id="542" name="Shape 5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75" y="2105400"/>
            <a:ext cx="8629025" cy="342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Heat map on the entire predicted Friday</a:t>
            </a:r>
          </a:p>
        </p:txBody>
      </p:sp>
      <p:pic>
        <p:nvPicPr>
          <p:cNvPr descr="predict_friday.png" id="548" name="Shape 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41100"/>
            <a:ext cx="8520599" cy="3393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Shape 55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The pins represent actual pick-up locations. As seen before, the heat map produced on the predicted data captures the actual pick-up locations on map very well. 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hape 558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9" name="Shape 55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0" name="Shape 560"/>
          <p:cNvSpPr/>
          <p:nvPr/>
        </p:nvSpPr>
        <p:spPr>
          <a:xfrm>
            <a:off x="526075" y="1006200"/>
            <a:ext cx="8080500" cy="35613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  <p:sp>
        <p:nvSpPr>
          <p:cNvPr id="561" name="Shape 561"/>
          <p:cNvSpPr/>
          <p:nvPr/>
        </p:nvSpPr>
        <p:spPr>
          <a:xfrm>
            <a:off x="5134013" y="1561300"/>
            <a:ext cx="701400" cy="8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2" name="Shape 562"/>
          <p:cNvSpPr txBox="1"/>
          <p:nvPr/>
        </p:nvSpPr>
        <p:spPr>
          <a:xfrm>
            <a:off x="5048500" y="1719033"/>
            <a:ext cx="35283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Conclusion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Shape 567"/>
          <p:cNvSpPr txBox="1"/>
          <p:nvPr>
            <p:ph type="title"/>
          </p:nvPr>
        </p:nvSpPr>
        <p:spPr>
          <a:xfrm>
            <a:off x="311700" y="186165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 algn="l">
              <a:spcBef>
                <a:spcPts val="0"/>
              </a:spcBef>
              <a:buFont typeface="Roboto Slab"/>
              <a:buAutoNum type="arabicPeriod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The profitable days to drive are </a:t>
            </a:r>
            <a:r>
              <a:rPr lang="en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Thursday, Friday, and Saturday</a:t>
            </a:r>
          </a:p>
          <a:p>
            <a:pPr indent="-228600" lvl="0" marL="457200" rtl="0" algn="l">
              <a:spcBef>
                <a:spcPts val="0"/>
              </a:spcBef>
              <a:buFont typeface="Roboto Slab"/>
              <a:buAutoNum type="arabicPeriod"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 algn="l">
              <a:spcBef>
                <a:spcPts val="0"/>
              </a:spcBef>
              <a:buNone/>
            </a:pPr>
            <a:br>
              <a:rPr lang="en"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  <a:p>
            <a:pPr lvl="0" algn="l">
              <a:spcBef>
                <a:spcPts val="0"/>
              </a:spcBef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graphicFrame>
        <p:nvGraphicFramePr>
          <p:cNvPr id="568" name="Shape 568"/>
          <p:cNvGraphicFramePr/>
          <p:nvPr/>
        </p:nvGraphicFramePr>
        <p:xfrm>
          <a:off x="1217325" y="2029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{A157F820-399D-4DFA-A94C-531A371F6BC3}</a:tableStyleId>
              </a:tblPr>
              <a:tblGrid>
                <a:gridCol w="2324725"/>
                <a:gridCol w="2324725"/>
                <a:gridCol w="2324725"/>
              </a:tblGrid>
              <a:tr h="507475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3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Thurs</a:t>
                      </a: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3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Fri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3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Sat</a:t>
                      </a:r>
                    </a:p>
                  </a:txBody>
                  <a:tcPr marT="91425" marB="91425" marR="91425" marL="91425"/>
                </a:tc>
              </a:tr>
              <a:tr h="8699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10:00 AM - 12:00 PM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10:00 AM - 2:00 AM (SAT)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2:00 PM - 12:00 PM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69" name="Shape 569"/>
          <p:cNvSpPr txBox="1"/>
          <p:nvPr/>
        </p:nvSpPr>
        <p:spPr>
          <a:xfrm>
            <a:off x="189475" y="3625925"/>
            <a:ext cx="76734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3. </a:t>
            </a:r>
          </a:p>
        </p:txBody>
      </p:sp>
      <p:graphicFrame>
        <p:nvGraphicFramePr>
          <p:cNvPr id="570" name="Shape 570"/>
          <p:cNvGraphicFramePr/>
          <p:nvPr/>
        </p:nvGraphicFramePr>
        <p:xfrm>
          <a:off x="1217325" y="3947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{A157F820-399D-4DFA-A94C-531A371F6BC3}</a:tableStyleId>
              </a:tblPr>
              <a:tblGrid>
                <a:gridCol w="2324725"/>
                <a:gridCol w="2324725"/>
                <a:gridCol w="2324725"/>
              </a:tblGrid>
              <a:tr h="5074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3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Thurs</a:t>
                      </a: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3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Fri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3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Sat</a:t>
                      </a:r>
                    </a:p>
                  </a:txBody>
                  <a:tcPr marT="91425" marB="91425" marR="91425" marL="91425"/>
                </a:tc>
              </a:tr>
              <a:tr h="8699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Feb - March</a:t>
                      </a:r>
                    </a:p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May - June</a:t>
                      </a:r>
                    </a:p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Aug - Sep</a:t>
                      </a:r>
                    </a:p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Nov - Dec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 Mar - Apr</a:t>
                      </a:r>
                    </a:p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Aug - Sep</a:t>
                      </a:r>
                    </a:p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Nov - Jan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Mar - Apr</a:t>
                      </a:r>
                    </a:p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Aug - Sep</a:t>
                      </a:r>
                    </a:p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Nov - Jan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" type="body"/>
          </p:nvPr>
        </p:nvSpPr>
        <p:spPr>
          <a:xfrm>
            <a:off x="2750712" y="1256734"/>
            <a:ext cx="6321600" cy="400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06400" lvl="0" marL="457200" rtl="0"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ct val="100000"/>
              <a:buFont typeface="Roboto Slab"/>
            </a:pP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the number of yellow cabs = 13605</a:t>
            </a:r>
          </a:p>
          <a:p>
            <a:pPr indent="-406400" lvl="0" marL="457200" rtl="0"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ct val="100000"/>
              <a:buFont typeface="Roboto Slab"/>
            </a:pP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the number of Uber cars  = 43105</a:t>
            </a:r>
          </a:p>
          <a:p>
            <a:pPr indent="-406400" lvl="0" marL="457200" rtl="0"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ct val="100000"/>
              <a:buFont typeface="Roboto Slab"/>
            </a:pP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the number of lyft cars = 16847</a:t>
            </a:r>
          </a:p>
          <a:p>
            <a:pPr indent="-406400" lvl="0" marL="457200" rtl="0"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ct val="100000"/>
              <a:buFont typeface="Roboto Slab"/>
            </a:pPr>
            <a:r>
              <a:rPr lang="en"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Approximately,  73000 taxi-related cars on NYC streets</a:t>
            </a:r>
            <a:r>
              <a:rPr lang="en"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" name="Shape 212"/>
          <p:cNvSpPr txBox="1"/>
          <p:nvPr>
            <p:ph type="title"/>
          </p:nvPr>
        </p:nvSpPr>
        <p:spPr>
          <a:xfrm>
            <a:off x="155250" y="2396933"/>
            <a:ext cx="2531400" cy="84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Another Problem: 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City Congestion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</p:txBody>
      </p:sp>
      <p:sp>
        <p:nvSpPr>
          <p:cNvPr id="213" name="Shape 213"/>
          <p:cNvSpPr/>
          <p:nvPr/>
        </p:nvSpPr>
        <p:spPr>
          <a:xfrm>
            <a:off x="91200" y="1489133"/>
            <a:ext cx="2659500" cy="37707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 txBox="1"/>
          <p:nvPr>
            <p:ph type="title"/>
          </p:nvPr>
        </p:nvSpPr>
        <p:spPr>
          <a:xfrm>
            <a:off x="311700" y="2029600"/>
            <a:ext cx="8520600" cy="3731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4. Based on the result of the Random Forest model , we obtained a test accuracy of 94%, so our predictions are incredibly reliable. We can predict for drivers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3000"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 algn="l">
              <a:spcBef>
                <a:spcPts val="0"/>
              </a:spcBef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5. The top five pick up locations are:</a:t>
            </a:r>
          </a:p>
          <a:p>
            <a:pPr indent="-419100" lvl="0" marL="914400" rtl="0" algn="l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Char char="●"/>
            </a:pPr>
            <a:r>
              <a:rPr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Upper East Side South</a:t>
            </a:r>
          </a:p>
          <a:p>
            <a:pPr indent="-419100" lvl="0" marL="914400" rtl="0" algn="l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Char char="●"/>
            </a:pPr>
            <a:r>
              <a:rPr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Midtown Center</a:t>
            </a:r>
          </a:p>
          <a:p>
            <a:pPr indent="-419100" lvl="0" marL="914400" rtl="0" algn="l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Char char="●"/>
            </a:pPr>
            <a:r>
              <a:rPr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Penn Station/Madison Sq West</a:t>
            </a:r>
          </a:p>
          <a:p>
            <a:pPr indent="-419100" lvl="0" marL="914400" rtl="0" algn="l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Char char="●"/>
            </a:pPr>
            <a:r>
              <a:rPr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Upper East Side North</a:t>
            </a:r>
          </a:p>
          <a:p>
            <a:pPr indent="-419100" lvl="0" marL="914400" rtl="0" algn="l">
              <a:spcBef>
                <a:spcPts val="0"/>
              </a:spcBef>
              <a:buClr>
                <a:srgbClr val="FFFFFF"/>
              </a:buClr>
              <a:buSzPct val="100000"/>
              <a:buFont typeface="Roboto Slab"/>
              <a:buChar char="●"/>
            </a:pPr>
            <a:r>
              <a:rPr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Midtown East </a:t>
            </a:r>
          </a:p>
          <a:p>
            <a:pPr lvl="0" algn="l">
              <a:spcBef>
                <a:spcPts val="0"/>
              </a:spcBef>
              <a:buNone/>
            </a:pPr>
            <a:r>
              <a:t/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1" name="Shape 58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2" name="Shape 582"/>
          <p:cNvSpPr/>
          <p:nvPr/>
        </p:nvSpPr>
        <p:spPr>
          <a:xfrm>
            <a:off x="526075" y="1006200"/>
            <a:ext cx="8080500" cy="35613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  <p:sp>
        <p:nvSpPr>
          <p:cNvPr id="583" name="Shape 583"/>
          <p:cNvSpPr/>
          <p:nvPr/>
        </p:nvSpPr>
        <p:spPr>
          <a:xfrm>
            <a:off x="5134013" y="1561300"/>
            <a:ext cx="701400" cy="8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4" name="Shape 584"/>
          <p:cNvSpPr txBox="1"/>
          <p:nvPr/>
        </p:nvSpPr>
        <p:spPr>
          <a:xfrm>
            <a:off x="5048500" y="1719033"/>
            <a:ext cx="35283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Limitations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License Plate</a:t>
            </a:r>
          </a:p>
        </p:txBody>
      </p:sp>
      <p:sp>
        <p:nvSpPr>
          <p:cNvPr id="590" name="Shape 59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Roboto Slab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We can only track one ride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Roboto Slab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Not able to track the same car same driver.</a:t>
            </a:r>
          </a:p>
          <a:p>
            <a:pPr indent="-228600" lvl="0" marL="457200">
              <a:spcBef>
                <a:spcPts val="0"/>
              </a:spcBef>
              <a:buClr>
                <a:srgbClr val="FFFFFF"/>
              </a:buClr>
              <a:buFont typeface="Roboto Slab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It will be more meaningful if we can identify drivers, and compare the data among different drivers. </a:t>
            </a:r>
          </a:p>
        </p:txBody>
      </p:sp>
      <p:pic>
        <p:nvPicPr>
          <p:cNvPr id="591" name="Shape 5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1575" y="3738625"/>
            <a:ext cx="4480849" cy="232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Density too high</a:t>
            </a:r>
          </a:p>
        </p:txBody>
      </p:sp>
      <p:sp>
        <p:nvSpPr>
          <p:cNvPr id="597" name="Shape 59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Roboto Slab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This is seperated by Monday - Sunday for 6 month.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Roboto Slab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Ride frequency is way too high in Manhattan compare to other boroughs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Roboto Slab"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Nearly, no changes are observed on the heat map</a:t>
            </a:r>
          </a:p>
        </p:txBody>
      </p:sp>
      <p:pic>
        <p:nvPicPr>
          <p:cNvPr descr="www.GIFCreator.me_4dRyHS.gif" id="598" name="Shape 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812" y="3219816"/>
            <a:ext cx="6724375" cy="266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222222"/>
        </a:solidFill>
      </p:bgPr>
    </p:bg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/>
          <p:cNvSpPr txBox="1"/>
          <p:nvPr/>
        </p:nvSpPr>
        <p:spPr>
          <a:xfrm>
            <a:off x="416825" y="2049633"/>
            <a:ext cx="2185800" cy="21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20000"/>
              </a:lnSpc>
              <a:spcBef>
                <a:spcPts val="0"/>
              </a:spcBef>
              <a:buNone/>
            </a:pPr>
            <a:r>
              <a:t/>
            </a:r>
            <a:endParaRPr sz="9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4" name="Shape 604"/>
          <p:cNvSpPr/>
          <p:nvPr/>
        </p:nvSpPr>
        <p:spPr>
          <a:xfrm>
            <a:off x="3350786" y="994730"/>
            <a:ext cx="1596000" cy="233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5" name="Shape 605"/>
          <p:cNvSpPr/>
          <p:nvPr/>
        </p:nvSpPr>
        <p:spPr>
          <a:xfrm>
            <a:off x="5129696" y="994730"/>
            <a:ext cx="1596000" cy="233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6" name="Shape 606"/>
          <p:cNvSpPr/>
          <p:nvPr/>
        </p:nvSpPr>
        <p:spPr>
          <a:xfrm>
            <a:off x="5126281" y="3581264"/>
            <a:ext cx="1595999" cy="233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07" name="Shape 607"/>
          <p:cNvGrpSpPr/>
          <p:nvPr/>
        </p:nvGrpSpPr>
        <p:grpSpPr>
          <a:xfrm>
            <a:off x="5196510" y="4869714"/>
            <a:ext cx="1472503" cy="840083"/>
            <a:chOff x="3364375" y="1748975"/>
            <a:chExt cx="1509640" cy="646019"/>
          </a:xfrm>
        </p:grpSpPr>
        <p:grpSp>
          <p:nvGrpSpPr>
            <p:cNvPr id="608" name="Shape 608"/>
            <p:cNvGrpSpPr/>
            <p:nvPr/>
          </p:nvGrpSpPr>
          <p:grpSpPr>
            <a:xfrm>
              <a:off x="3723587" y="2263882"/>
              <a:ext cx="760125" cy="131111"/>
              <a:chOff x="3723587" y="2263882"/>
              <a:chExt cx="760125" cy="131111"/>
            </a:xfrm>
          </p:grpSpPr>
          <p:sp>
            <p:nvSpPr>
              <p:cNvPr id="609" name="Shape 609"/>
              <p:cNvSpPr/>
              <p:nvPr/>
            </p:nvSpPr>
            <p:spPr>
              <a:xfrm>
                <a:off x="4423112" y="2263882"/>
                <a:ext cx="60600" cy="131100"/>
              </a:xfrm>
              <a:custGeom>
                <a:pathLst>
                  <a:path extrusionOk="0" h="120000" w="120000">
                    <a:moveTo>
                      <a:pt x="80111" y="0"/>
                    </a:moveTo>
                    <a:lnTo>
                      <a:pt x="120000" y="102"/>
                    </a:lnTo>
                    <a:lnTo>
                      <a:pt x="120000" y="20599"/>
                    </a:lnTo>
                    <a:lnTo>
                      <a:pt x="91111" y="20599"/>
                    </a:lnTo>
                    <a:lnTo>
                      <a:pt x="89666" y="20599"/>
                    </a:lnTo>
                    <a:lnTo>
                      <a:pt x="88000" y="20753"/>
                    </a:lnTo>
                    <a:lnTo>
                      <a:pt x="86444" y="20958"/>
                    </a:lnTo>
                    <a:lnTo>
                      <a:pt x="85000" y="21318"/>
                    </a:lnTo>
                    <a:lnTo>
                      <a:pt x="83555" y="21729"/>
                    </a:lnTo>
                    <a:lnTo>
                      <a:pt x="82222" y="22294"/>
                    </a:lnTo>
                    <a:lnTo>
                      <a:pt x="81222" y="23065"/>
                    </a:lnTo>
                    <a:lnTo>
                      <a:pt x="80333" y="23938"/>
                    </a:lnTo>
                    <a:lnTo>
                      <a:pt x="79777" y="25017"/>
                    </a:lnTo>
                    <a:lnTo>
                      <a:pt x="79555" y="26352"/>
                    </a:lnTo>
                    <a:lnTo>
                      <a:pt x="79555" y="38784"/>
                    </a:lnTo>
                    <a:lnTo>
                      <a:pt x="119888" y="38784"/>
                    </a:lnTo>
                    <a:lnTo>
                      <a:pt x="115222" y="59897"/>
                    </a:lnTo>
                    <a:lnTo>
                      <a:pt x="79555" y="59897"/>
                    </a:lnTo>
                    <a:lnTo>
                      <a:pt x="79555" y="119999"/>
                    </a:lnTo>
                    <a:lnTo>
                      <a:pt x="25666" y="119999"/>
                    </a:lnTo>
                    <a:lnTo>
                      <a:pt x="25666" y="59897"/>
                    </a:lnTo>
                    <a:lnTo>
                      <a:pt x="0" y="59897"/>
                    </a:lnTo>
                    <a:lnTo>
                      <a:pt x="0" y="38784"/>
                    </a:lnTo>
                    <a:lnTo>
                      <a:pt x="25666" y="38784"/>
                    </a:lnTo>
                    <a:lnTo>
                      <a:pt x="25666" y="25068"/>
                    </a:lnTo>
                    <a:lnTo>
                      <a:pt x="25777" y="23681"/>
                    </a:lnTo>
                    <a:lnTo>
                      <a:pt x="26000" y="22140"/>
                    </a:lnTo>
                    <a:lnTo>
                      <a:pt x="26333" y="20599"/>
                    </a:lnTo>
                    <a:lnTo>
                      <a:pt x="27000" y="19058"/>
                    </a:lnTo>
                    <a:lnTo>
                      <a:pt x="27777" y="17465"/>
                    </a:lnTo>
                    <a:lnTo>
                      <a:pt x="28666" y="15821"/>
                    </a:lnTo>
                    <a:lnTo>
                      <a:pt x="29888" y="14229"/>
                    </a:lnTo>
                    <a:lnTo>
                      <a:pt x="31444" y="12636"/>
                    </a:lnTo>
                    <a:lnTo>
                      <a:pt x="33111" y="11147"/>
                    </a:lnTo>
                    <a:lnTo>
                      <a:pt x="35222" y="9606"/>
                    </a:lnTo>
                    <a:lnTo>
                      <a:pt x="37444" y="8167"/>
                    </a:lnTo>
                    <a:lnTo>
                      <a:pt x="40111" y="6780"/>
                    </a:lnTo>
                    <a:lnTo>
                      <a:pt x="43000" y="5547"/>
                    </a:lnTo>
                    <a:lnTo>
                      <a:pt x="46222" y="4366"/>
                    </a:lnTo>
                    <a:lnTo>
                      <a:pt x="49888" y="3287"/>
                    </a:lnTo>
                    <a:lnTo>
                      <a:pt x="54000" y="2311"/>
                    </a:lnTo>
                    <a:lnTo>
                      <a:pt x="58333" y="1541"/>
                    </a:lnTo>
                    <a:lnTo>
                      <a:pt x="63111" y="924"/>
                    </a:lnTo>
                    <a:lnTo>
                      <a:pt x="68333" y="410"/>
                    </a:lnTo>
                    <a:lnTo>
                      <a:pt x="73888" y="102"/>
                    </a:lnTo>
                    <a:lnTo>
                      <a:pt x="80111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10" name="Shape 610"/>
              <p:cNvSpPr/>
              <p:nvPr/>
            </p:nvSpPr>
            <p:spPr>
              <a:xfrm>
                <a:off x="4017757" y="2263894"/>
                <a:ext cx="162000" cy="131100"/>
              </a:xfrm>
              <a:custGeom>
                <a:pathLst>
                  <a:path extrusionOk="0" h="120000" w="120000">
                    <a:moveTo>
                      <a:pt x="83116" y="0"/>
                    </a:moveTo>
                    <a:lnTo>
                      <a:pt x="86099" y="212"/>
                    </a:lnTo>
                    <a:lnTo>
                      <a:pt x="88967" y="849"/>
                    </a:lnTo>
                    <a:lnTo>
                      <a:pt x="91778" y="1911"/>
                    </a:lnTo>
                    <a:lnTo>
                      <a:pt x="94359" y="3327"/>
                    </a:lnTo>
                    <a:lnTo>
                      <a:pt x="96768" y="5026"/>
                    </a:lnTo>
                    <a:lnTo>
                      <a:pt x="99063" y="7150"/>
                    </a:lnTo>
                    <a:lnTo>
                      <a:pt x="101070" y="9557"/>
                    </a:lnTo>
                    <a:lnTo>
                      <a:pt x="105200" y="8283"/>
                    </a:lnTo>
                    <a:lnTo>
                      <a:pt x="109216" y="6654"/>
                    </a:lnTo>
                    <a:lnTo>
                      <a:pt x="113059" y="4672"/>
                    </a:lnTo>
                    <a:lnTo>
                      <a:pt x="116730" y="2123"/>
                    </a:lnTo>
                    <a:lnTo>
                      <a:pt x="115640" y="5663"/>
                    </a:lnTo>
                    <a:lnTo>
                      <a:pt x="114263" y="8849"/>
                    </a:lnTo>
                    <a:lnTo>
                      <a:pt x="112543" y="11823"/>
                    </a:lnTo>
                    <a:lnTo>
                      <a:pt x="110592" y="14513"/>
                    </a:lnTo>
                    <a:lnTo>
                      <a:pt x="108355" y="16849"/>
                    </a:lnTo>
                    <a:lnTo>
                      <a:pt x="105889" y="18973"/>
                    </a:lnTo>
                    <a:lnTo>
                      <a:pt x="109560" y="18265"/>
                    </a:lnTo>
                    <a:lnTo>
                      <a:pt x="113173" y="17203"/>
                    </a:lnTo>
                    <a:lnTo>
                      <a:pt x="116615" y="15858"/>
                    </a:lnTo>
                    <a:lnTo>
                      <a:pt x="120000" y="14159"/>
                    </a:lnTo>
                    <a:lnTo>
                      <a:pt x="117992" y="17699"/>
                    </a:lnTo>
                    <a:lnTo>
                      <a:pt x="115697" y="21097"/>
                    </a:lnTo>
                    <a:lnTo>
                      <a:pt x="113231" y="24283"/>
                    </a:lnTo>
                    <a:lnTo>
                      <a:pt x="110592" y="27115"/>
                    </a:lnTo>
                    <a:lnTo>
                      <a:pt x="107724" y="29876"/>
                    </a:lnTo>
                    <a:lnTo>
                      <a:pt x="107839" y="33769"/>
                    </a:lnTo>
                    <a:lnTo>
                      <a:pt x="107724" y="38230"/>
                    </a:lnTo>
                    <a:lnTo>
                      <a:pt x="107380" y="42690"/>
                    </a:lnTo>
                    <a:lnTo>
                      <a:pt x="106921" y="47221"/>
                    </a:lnTo>
                    <a:lnTo>
                      <a:pt x="106175" y="51823"/>
                    </a:lnTo>
                    <a:lnTo>
                      <a:pt x="105315" y="56283"/>
                    </a:lnTo>
                    <a:lnTo>
                      <a:pt x="104168" y="60814"/>
                    </a:lnTo>
                    <a:lnTo>
                      <a:pt x="102906" y="65203"/>
                    </a:lnTo>
                    <a:lnTo>
                      <a:pt x="101414" y="69592"/>
                    </a:lnTo>
                    <a:lnTo>
                      <a:pt x="99751" y="73840"/>
                    </a:lnTo>
                    <a:lnTo>
                      <a:pt x="97858" y="78159"/>
                    </a:lnTo>
                    <a:lnTo>
                      <a:pt x="95736" y="82194"/>
                    </a:lnTo>
                    <a:lnTo>
                      <a:pt x="93499" y="86159"/>
                    </a:lnTo>
                    <a:lnTo>
                      <a:pt x="91089" y="89982"/>
                    </a:lnTo>
                    <a:lnTo>
                      <a:pt x="88393" y="93734"/>
                    </a:lnTo>
                    <a:lnTo>
                      <a:pt x="85640" y="97203"/>
                    </a:lnTo>
                    <a:lnTo>
                      <a:pt x="82600" y="100530"/>
                    </a:lnTo>
                    <a:lnTo>
                      <a:pt x="79445" y="103646"/>
                    </a:lnTo>
                    <a:lnTo>
                      <a:pt x="76061" y="106477"/>
                    </a:lnTo>
                    <a:lnTo>
                      <a:pt x="72447" y="109168"/>
                    </a:lnTo>
                    <a:lnTo>
                      <a:pt x="68776" y="111575"/>
                    </a:lnTo>
                    <a:lnTo>
                      <a:pt x="64875" y="113699"/>
                    </a:lnTo>
                    <a:lnTo>
                      <a:pt x="60745" y="115539"/>
                    </a:lnTo>
                    <a:lnTo>
                      <a:pt x="56500" y="117097"/>
                    </a:lnTo>
                    <a:lnTo>
                      <a:pt x="52084" y="118371"/>
                    </a:lnTo>
                    <a:lnTo>
                      <a:pt x="47495" y="119221"/>
                    </a:lnTo>
                    <a:lnTo>
                      <a:pt x="42734" y="119787"/>
                    </a:lnTo>
                    <a:lnTo>
                      <a:pt x="37801" y="120000"/>
                    </a:lnTo>
                    <a:lnTo>
                      <a:pt x="32581" y="119716"/>
                    </a:lnTo>
                    <a:lnTo>
                      <a:pt x="27533" y="119008"/>
                    </a:lnTo>
                    <a:lnTo>
                      <a:pt x="22600" y="117946"/>
                    </a:lnTo>
                    <a:lnTo>
                      <a:pt x="17782" y="116389"/>
                    </a:lnTo>
                    <a:lnTo>
                      <a:pt x="13078" y="114477"/>
                    </a:lnTo>
                    <a:lnTo>
                      <a:pt x="8546" y="112141"/>
                    </a:lnTo>
                    <a:lnTo>
                      <a:pt x="4187" y="109380"/>
                    </a:lnTo>
                    <a:lnTo>
                      <a:pt x="0" y="106336"/>
                    </a:lnTo>
                    <a:lnTo>
                      <a:pt x="2925" y="106690"/>
                    </a:lnTo>
                    <a:lnTo>
                      <a:pt x="5908" y="106831"/>
                    </a:lnTo>
                    <a:lnTo>
                      <a:pt x="10210" y="106548"/>
                    </a:lnTo>
                    <a:lnTo>
                      <a:pt x="14397" y="105911"/>
                    </a:lnTo>
                    <a:lnTo>
                      <a:pt x="18413" y="104778"/>
                    </a:lnTo>
                    <a:lnTo>
                      <a:pt x="22370" y="103292"/>
                    </a:lnTo>
                    <a:lnTo>
                      <a:pt x="26156" y="101522"/>
                    </a:lnTo>
                    <a:lnTo>
                      <a:pt x="29770" y="99256"/>
                    </a:lnTo>
                    <a:lnTo>
                      <a:pt x="33212" y="96707"/>
                    </a:lnTo>
                    <a:lnTo>
                      <a:pt x="36481" y="93805"/>
                    </a:lnTo>
                    <a:lnTo>
                      <a:pt x="33613" y="93592"/>
                    </a:lnTo>
                    <a:lnTo>
                      <a:pt x="30803" y="92884"/>
                    </a:lnTo>
                    <a:lnTo>
                      <a:pt x="28107" y="91752"/>
                    </a:lnTo>
                    <a:lnTo>
                      <a:pt x="25583" y="90477"/>
                    </a:lnTo>
                    <a:lnTo>
                      <a:pt x="23231" y="88637"/>
                    </a:lnTo>
                    <a:lnTo>
                      <a:pt x="20994" y="86654"/>
                    </a:lnTo>
                    <a:lnTo>
                      <a:pt x="19043" y="84389"/>
                    </a:lnTo>
                    <a:lnTo>
                      <a:pt x="17265" y="81840"/>
                    </a:lnTo>
                    <a:lnTo>
                      <a:pt x="15774" y="79008"/>
                    </a:lnTo>
                    <a:lnTo>
                      <a:pt x="14512" y="75964"/>
                    </a:lnTo>
                    <a:lnTo>
                      <a:pt x="13479" y="72778"/>
                    </a:lnTo>
                    <a:lnTo>
                      <a:pt x="15774" y="73203"/>
                    </a:lnTo>
                    <a:lnTo>
                      <a:pt x="18126" y="73345"/>
                    </a:lnTo>
                    <a:lnTo>
                      <a:pt x="20305" y="73203"/>
                    </a:lnTo>
                    <a:lnTo>
                      <a:pt x="22485" y="72849"/>
                    </a:lnTo>
                    <a:lnTo>
                      <a:pt x="24608" y="72212"/>
                    </a:lnTo>
                    <a:lnTo>
                      <a:pt x="21854" y="71362"/>
                    </a:lnTo>
                    <a:lnTo>
                      <a:pt x="19216" y="70159"/>
                    </a:lnTo>
                    <a:lnTo>
                      <a:pt x="16749" y="68530"/>
                    </a:lnTo>
                    <a:lnTo>
                      <a:pt x="14512" y="66548"/>
                    </a:lnTo>
                    <a:lnTo>
                      <a:pt x="12332" y="64353"/>
                    </a:lnTo>
                    <a:lnTo>
                      <a:pt x="10497" y="61876"/>
                    </a:lnTo>
                    <a:lnTo>
                      <a:pt x="8891" y="59185"/>
                    </a:lnTo>
                    <a:lnTo>
                      <a:pt x="7456" y="56141"/>
                    </a:lnTo>
                    <a:lnTo>
                      <a:pt x="6309" y="53026"/>
                    </a:lnTo>
                    <a:lnTo>
                      <a:pt x="5506" y="49628"/>
                    </a:lnTo>
                    <a:lnTo>
                      <a:pt x="4990" y="46159"/>
                    </a:lnTo>
                    <a:lnTo>
                      <a:pt x="4818" y="42548"/>
                    </a:lnTo>
                    <a:lnTo>
                      <a:pt x="4818" y="42194"/>
                    </a:lnTo>
                    <a:lnTo>
                      <a:pt x="7399" y="43681"/>
                    </a:lnTo>
                    <a:lnTo>
                      <a:pt x="10152" y="44814"/>
                    </a:lnTo>
                    <a:lnTo>
                      <a:pt x="13021" y="45592"/>
                    </a:lnTo>
                    <a:lnTo>
                      <a:pt x="16003" y="46017"/>
                    </a:lnTo>
                    <a:lnTo>
                      <a:pt x="13594" y="43752"/>
                    </a:lnTo>
                    <a:lnTo>
                      <a:pt x="11529" y="41274"/>
                    </a:lnTo>
                    <a:lnTo>
                      <a:pt x="9636" y="38371"/>
                    </a:lnTo>
                    <a:lnTo>
                      <a:pt x="8030" y="35256"/>
                    </a:lnTo>
                    <a:lnTo>
                      <a:pt x="6768" y="31929"/>
                    </a:lnTo>
                    <a:lnTo>
                      <a:pt x="5850" y="28318"/>
                    </a:lnTo>
                    <a:lnTo>
                      <a:pt x="5277" y="24637"/>
                    </a:lnTo>
                    <a:lnTo>
                      <a:pt x="5047" y="20743"/>
                    </a:lnTo>
                    <a:lnTo>
                      <a:pt x="5219" y="17486"/>
                    </a:lnTo>
                    <a:lnTo>
                      <a:pt x="5621" y="14300"/>
                    </a:lnTo>
                    <a:lnTo>
                      <a:pt x="6252" y="11185"/>
                    </a:lnTo>
                    <a:lnTo>
                      <a:pt x="7227" y="8283"/>
                    </a:lnTo>
                    <a:lnTo>
                      <a:pt x="8374" y="5522"/>
                    </a:lnTo>
                    <a:lnTo>
                      <a:pt x="11529" y="9911"/>
                    </a:lnTo>
                    <a:lnTo>
                      <a:pt x="14913" y="14159"/>
                    </a:lnTo>
                    <a:lnTo>
                      <a:pt x="18527" y="18053"/>
                    </a:lnTo>
                    <a:lnTo>
                      <a:pt x="22428" y="21592"/>
                    </a:lnTo>
                    <a:lnTo>
                      <a:pt x="26386" y="24778"/>
                    </a:lnTo>
                    <a:lnTo>
                      <a:pt x="30630" y="27752"/>
                    </a:lnTo>
                    <a:lnTo>
                      <a:pt x="34990" y="30230"/>
                    </a:lnTo>
                    <a:lnTo>
                      <a:pt x="39579" y="32424"/>
                    </a:lnTo>
                    <a:lnTo>
                      <a:pt x="44225" y="34265"/>
                    </a:lnTo>
                    <a:lnTo>
                      <a:pt x="49101" y="35610"/>
                    </a:lnTo>
                    <a:lnTo>
                      <a:pt x="54034" y="36672"/>
                    </a:lnTo>
                    <a:lnTo>
                      <a:pt x="59139" y="37168"/>
                    </a:lnTo>
                    <a:lnTo>
                      <a:pt x="58680" y="33769"/>
                    </a:lnTo>
                    <a:lnTo>
                      <a:pt x="58508" y="30230"/>
                    </a:lnTo>
                    <a:lnTo>
                      <a:pt x="58680" y="26477"/>
                    </a:lnTo>
                    <a:lnTo>
                      <a:pt x="59254" y="22796"/>
                    </a:lnTo>
                    <a:lnTo>
                      <a:pt x="60114" y="19256"/>
                    </a:lnTo>
                    <a:lnTo>
                      <a:pt x="61376" y="16000"/>
                    </a:lnTo>
                    <a:lnTo>
                      <a:pt x="62925" y="12955"/>
                    </a:lnTo>
                    <a:lnTo>
                      <a:pt x="64703" y="10194"/>
                    </a:lnTo>
                    <a:lnTo>
                      <a:pt x="66768" y="7575"/>
                    </a:lnTo>
                    <a:lnTo>
                      <a:pt x="69063" y="5451"/>
                    </a:lnTo>
                    <a:lnTo>
                      <a:pt x="71529" y="3539"/>
                    </a:lnTo>
                    <a:lnTo>
                      <a:pt x="74168" y="1982"/>
                    </a:lnTo>
                    <a:lnTo>
                      <a:pt x="77036" y="920"/>
                    </a:lnTo>
                    <a:lnTo>
                      <a:pt x="80019" y="212"/>
                    </a:lnTo>
                    <a:lnTo>
                      <a:pt x="83116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11" name="Shape 611"/>
              <p:cNvSpPr/>
              <p:nvPr/>
            </p:nvSpPr>
            <p:spPr>
              <a:xfrm>
                <a:off x="3723587" y="2263884"/>
                <a:ext cx="128700" cy="131100"/>
              </a:xfrm>
              <a:custGeom>
                <a:pathLst>
                  <a:path extrusionOk="0" h="120000" w="120000">
                    <a:moveTo>
                      <a:pt x="63475" y="0"/>
                    </a:moveTo>
                    <a:lnTo>
                      <a:pt x="68772" y="325"/>
                    </a:lnTo>
                    <a:lnTo>
                      <a:pt x="73986" y="1219"/>
                    </a:lnTo>
                    <a:lnTo>
                      <a:pt x="79117" y="2439"/>
                    </a:lnTo>
                    <a:lnTo>
                      <a:pt x="84000" y="4227"/>
                    </a:lnTo>
                    <a:lnTo>
                      <a:pt x="88882" y="6422"/>
                    </a:lnTo>
                    <a:lnTo>
                      <a:pt x="93517" y="8943"/>
                    </a:lnTo>
                    <a:lnTo>
                      <a:pt x="97903" y="11788"/>
                    </a:lnTo>
                    <a:lnTo>
                      <a:pt x="102124" y="14959"/>
                    </a:lnTo>
                    <a:lnTo>
                      <a:pt x="97075" y="20243"/>
                    </a:lnTo>
                    <a:lnTo>
                      <a:pt x="91862" y="25528"/>
                    </a:lnTo>
                    <a:lnTo>
                      <a:pt x="86565" y="30650"/>
                    </a:lnTo>
                    <a:lnTo>
                      <a:pt x="82924" y="28617"/>
                    </a:lnTo>
                    <a:lnTo>
                      <a:pt x="79117" y="26747"/>
                    </a:lnTo>
                    <a:lnTo>
                      <a:pt x="75144" y="25040"/>
                    </a:lnTo>
                    <a:lnTo>
                      <a:pt x="71172" y="23658"/>
                    </a:lnTo>
                    <a:lnTo>
                      <a:pt x="67034" y="22682"/>
                    </a:lnTo>
                    <a:lnTo>
                      <a:pt x="62979" y="22113"/>
                    </a:lnTo>
                    <a:lnTo>
                      <a:pt x="58758" y="22113"/>
                    </a:lnTo>
                    <a:lnTo>
                      <a:pt x="54537" y="22601"/>
                    </a:lnTo>
                    <a:lnTo>
                      <a:pt x="50317" y="23739"/>
                    </a:lnTo>
                    <a:lnTo>
                      <a:pt x="46427" y="25121"/>
                    </a:lnTo>
                    <a:lnTo>
                      <a:pt x="42703" y="26910"/>
                    </a:lnTo>
                    <a:lnTo>
                      <a:pt x="39310" y="29024"/>
                    </a:lnTo>
                    <a:lnTo>
                      <a:pt x="36082" y="31626"/>
                    </a:lnTo>
                    <a:lnTo>
                      <a:pt x="33186" y="34471"/>
                    </a:lnTo>
                    <a:lnTo>
                      <a:pt x="30620" y="37642"/>
                    </a:lnTo>
                    <a:lnTo>
                      <a:pt x="28468" y="41056"/>
                    </a:lnTo>
                    <a:lnTo>
                      <a:pt x="26648" y="44634"/>
                    </a:lnTo>
                    <a:lnTo>
                      <a:pt x="25075" y="48373"/>
                    </a:lnTo>
                    <a:lnTo>
                      <a:pt x="24000" y="52195"/>
                    </a:lnTo>
                    <a:lnTo>
                      <a:pt x="23337" y="56260"/>
                    </a:lnTo>
                    <a:lnTo>
                      <a:pt x="23172" y="60243"/>
                    </a:lnTo>
                    <a:lnTo>
                      <a:pt x="23420" y="64308"/>
                    </a:lnTo>
                    <a:lnTo>
                      <a:pt x="24165" y="68211"/>
                    </a:lnTo>
                    <a:lnTo>
                      <a:pt x="25324" y="72113"/>
                    </a:lnTo>
                    <a:lnTo>
                      <a:pt x="26731" y="75772"/>
                    </a:lnTo>
                    <a:lnTo>
                      <a:pt x="28551" y="79268"/>
                    </a:lnTo>
                    <a:lnTo>
                      <a:pt x="30703" y="82520"/>
                    </a:lnTo>
                    <a:lnTo>
                      <a:pt x="33186" y="85447"/>
                    </a:lnTo>
                    <a:lnTo>
                      <a:pt x="36000" y="88130"/>
                    </a:lnTo>
                    <a:lnTo>
                      <a:pt x="39062" y="90569"/>
                    </a:lnTo>
                    <a:lnTo>
                      <a:pt x="42289" y="92601"/>
                    </a:lnTo>
                    <a:lnTo>
                      <a:pt x="45765" y="94390"/>
                    </a:lnTo>
                    <a:lnTo>
                      <a:pt x="49406" y="95853"/>
                    </a:lnTo>
                    <a:lnTo>
                      <a:pt x="53296" y="96910"/>
                    </a:lnTo>
                    <a:lnTo>
                      <a:pt x="57103" y="97560"/>
                    </a:lnTo>
                    <a:lnTo>
                      <a:pt x="60993" y="97886"/>
                    </a:lnTo>
                    <a:lnTo>
                      <a:pt x="64965" y="97804"/>
                    </a:lnTo>
                    <a:lnTo>
                      <a:pt x="68772" y="97398"/>
                    </a:lnTo>
                    <a:lnTo>
                      <a:pt x="72744" y="96341"/>
                    </a:lnTo>
                    <a:lnTo>
                      <a:pt x="76468" y="95040"/>
                    </a:lnTo>
                    <a:lnTo>
                      <a:pt x="79696" y="93577"/>
                    </a:lnTo>
                    <a:lnTo>
                      <a:pt x="82675" y="91869"/>
                    </a:lnTo>
                    <a:lnTo>
                      <a:pt x="85489" y="89756"/>
                    </a:lnTo>
                    <a:lnTo>
                      <a:pt x="87972" y="87317"/>
                    </a:lnTo>
                    <a:lnTo>
                      <a:pt x="90124" y="84634"/>
                    </a:lnTo>
                    <a:lnTo>
                      <a:pt x="92110" y="81788"/>
                    </a:lnTo>
                    <a:lnTo>
                      <a:pt x="93848" y="78780"/>
                    </a:lnTo>
                    <a:lnTo>
                      <a:pt x="95172" y="75609"/>
                    </a:lnTo>
                    <a:lnTo>
                      <a:pt x="96331" y="72357"/>
                    </a:lnTo>
                    <a:lnTo>
                      <a:pt x="78703" y="72113"/>
                    </a:lnTo>
                    <a:lnTo>
                      <a:pt x="61241" y="71869"/>
                    </a:lnTo>
                    <a:lnTo>
                      <a:pt x="61241" y="51463"/>
                    </a:lnTo>
                    <a:lnTo>
                      <a:pt x="90455" y="51463"/>
                    </a:lnTo>
                    <a:lnTo>
                      <a:pt x="119751" y="51544"/>
                    </a:lnTo>
                    <a:lnTo>
                      <a:pt x="120000" y="56097"/>
                    </a:lnTo>
                    <a:lnTo>
                      <a:pt x="120000" y="60813"/>
                    </a:lnTo>
                    <a:lnTo>
                      <a:pt x="119834" y="65365"/>
                    </a:lnTo>
                    <a:lnTo>
                      <a:pt x="119337" y="70000"/>
                    </a:lnTo>
                    <a:lnTo>
                      <a:pt x="118675" y="74552"/>
                    </a:lnTo>
                    <a:lnTo>
                      <a:pt x="117600" y="79024"/>
                    </a:lnTo>
                    <a:lnTo>
                      <a:pt x="116275" y="83414"/>
                    </a:lnTo>
                    <a:lnTo>
                      <a:pt x="114620" y="87723"/>
                    </a:lnTo>
                    <a:lnTo>
                      <a:pt x="112634" y="91788"/>
                    </a:lnTo>
                    <a:lnTo>
                      <a:pt x="110151" y="95853"/>
                    </a:lnTo>
                    <a:lnTo>
                      <a:pt x="107337" y="99593"/>
                    </a:lnTo>
                    <a:lnTo>
                      <a:pt x="104110" y="103170"/>
                    </a:lnTo>
                    <a:lnTo>
                      <a:pt x="100634" y="106504"/>
                    </a:lnTo>
                    <a:lnTo>
                      <a:pt x="96827" y="109430"/>
                    </a:lnTo>
                    <a:lnTo>
                      <a:pt x="92772" y="112032"/>
                    </a:lnTo>
                    <a:lnTo>
                      <a:pt x="88634" y="114146"/>
                    </a:lnTo>
                    <a:lnTo>
                      <a:pt x="84165" y="116016"/>
                    </a:lnTo>
                    <a:lnTo>
                      <a:pt x="79531" y="117560"/>
                    </a:lnTo>
                    <a:lnTo>
                      <a:pt x="74813" y="118699"/>
                    </a:lnTo>
                    <a:lnTo>
                      <a:pt x="70096" y="119512"/>
                    </a:lnTo>
                    <a:lnTo>
                      <a:pt x="65213" y="119918"/>
                    </a:lnTo>
                    <a:lnTo>
                      <a:pt x="60413" y="120000"/>
                    </a:lnTo>
                    <a:lnTo>
                      <a:pt x="55448" y="119756"/>
                    </a:lnTo>
                    <a:lnTo>
                      <a:pt x="50731" y="119105"/>
                    </a:lnTo>
                    <a:lnTo>
                      <a:pt x="45931" y="118130"/>
                    </a:lnTo>
                    <a:lnTo>
                      <a:pt x="41296" y="116747"/>
                    </a:lnTo>
                    <a:lnTo>
                      <a:pt x="36165" y="114878"/>
                    </a:lnTo>
                    <a:lnTo>
                      <a:pt x="31365" y="112601"/>
                    </a:lnTo>
                    <a:lnTo>
                      <a:pt x="26813" y="109674"/>
                    </a:lnTo>
                    <a:lnTo>
                      <a:pt x="22427" y="106585"/>
                    </a:lnTo>
                    <a:lnTo>
                      <a:pt x="18372" y="103008"/>
                    </a:lnTo>
                    <a:lnTo>
                      <a:pt x="14731" y="99024"/>
                    </a:lnTo>
                    <a:lnTo>
                      <a:pt x="11337" y="94959"/>
                    </a:lnTo>
                    <a:lnTo>
                      <a:pt x="8441" y="90487"/>
                    </a:lnTo>
                    <a:lnTo>
                      <a:pt x="5875" y="85853"/>
                    </a:lnTo>
                    <a:lnTo>
                      <a:pt x="3724" y="80894"/>
                    </a:lnTo>
                    <a:lnTo>
                      <a:pt x="2068" y="75934"/>
                    </a:lnTo>
                    <a:lnTo>
                      <a:pt x="827" y="70731"/>
                    </a:lnTo>
                    <a:lnTo>
                      <a:pt x="248" y="65447"/>
                    </a:lnTo>
                    <a:lnTo>
                      <a:pt x="0" y="60081"/>
                    </a:lnTo>
                    <a:lnTo>
                      <a:pt x="165" y="54634"/>
                    </a:lnTo>
                    <a:lnTo>
                      <a:pt x="744" y="49349"/>
                    </a:lnTo>
                    <a:lnTo>
                      <a:pt x="1986" y="44065"/>
                    </a:lnTo>
                    <a:lnTo>
                      <a:pt x="3558" y="38943"/>
                    </a:lnTo>
                    <a:lnTo>
                      <a:pt x="5793" y="34065"/>
                    </a:lnTo>
                    <a:lnTo>
                      <a:pt x="8441" y="29268"/>
                    </a:lnTo>
                    <a:lnTo>
                      <a:pt x="11420" y="24796"/>
                    </a:lnTo>
                    <a:lnTo>
                      <a:pt x="14896" y="20650"/>
                    </a:lnTo>
                    <a:lnTo>
                      <a:pt x="18703" y="16747"/>
                    </a:lnTo>
                    <a:lnTo>
                      <a:pt x="22758" y="13170"/>
                    </a:lnTo>
                    <a:lnTo>
                      <a:pt x="27227" y="10000"/>
                    </a:lnTo>
                    <a:lnTo>
                      <a:pt x="31944" y="7154"/>
                    </a:lnTo>
                    <a:lnTo>
                      <a:pt x="36744" y="4796"/>
                    </a:lnTo>
                    <a:lnTo>
                      <a:pt x="41875" y="2845"/>
                    </a:lnTo>
                    <a:lnTo>
                      <a:pt x="47172" y="1382"/>
                    </a:lnTo>
                    <a:lnTo>
                      <a:pt x="52551" y="487"/>
                    </a:lnTo>
                    <a:lnTo>
                      <a:pt x="58096" y="162"/>
                    </a:lnTo>
                    <a:lnTo>
                      <a:pt x="63475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612" name="Shape 612"/>
            <p:cNvGrpSpPr/>
            <p:nvPr/>
          </p:nvGrpSpPr>
          <p:grpSpPr>
            <a:xfrm>
              <a:off x="3364375" y="1748975"/>
              <a:ext cx="1509640" cy="368246"/>
              <a:chOff x="3364375" y="1537225"/>
              <a:chExt cx="1509640" cy="368246"/>
            </a:xfrm>
          </p:grpSpPr>
          <p:sp>
            <p:nvSpPr>
              <p:cNvPr id="613" name="Shape 613"/>
              <p:cNvSpPr txBox="1"/>
              <p:nvPr/>
            </p:nvSpPr>
            <p:spPr>
              <a:xfrm>
                <a:off x="3364415" y="1774371"/>
                <a:ext cx="1509600" cy="1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None/>
                </a:pPr>
                <a:r>
                  <a:rPr lang="en" sz="9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cz211@georgetown.edu</a:t>
                </a:r>
              </a:p>
            </p:txBody>
          </p:sp>
          <p:sp>
            <p:nvSpPr>
              <p:cNvPr id="614" name="Shape 614"/>
              <p:cNvSpPr txBox="1"/>
              <p:nvPr/>
            </p:nvSpPr>
            <p:spPr>
              <a:xfrm>
                <a:off x="3364375" y="1537225"/>
                <a:ext cx="1478700" cy="26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None/>
                </a:pPr>
                <a:r>
                  <a:rPr b="1" lang="en" sz="1100">
                    <a:solidFill>
                      <a:srgbClr val="CC4125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Chong Zhang</a:t>
                </a:r>
              </a:p>
            </p:txBody>
          </p:sp>
        </p:grpSp>
      </p:grpSp>
      <p:sp>
        <p:nvSpPr>
          <p:cNvPr id="615" name="Shape 615"/>
          <p:cNvSpPr/>
          <p:nvPr/>
        </p:nvSpPr>
        <p:spPr>
          <a:xfrm>
            <a:off x="3350786" y="3581271"/>
            <a:ext cx="1596000" cy="233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16" name="Shape 616"/>
          <p:cNvGrpSpPr/>
          <p:nvPr/>
        </p:nvGrpSpPr>
        <p:grpSpPr>
          <a:xfrm>
            <a:off x="3350700" y="4869721"/>
            <a:ext cx="1595949" cy="840070"/>
            <a:chOff x="3285461" y="1748975"/>
            <a:chExt cx="1636200" cy="646009"/>
          </a:xfrm>
        </p:grpSpPr>
        <p:grpSp>
          <p:nvGrpSpPr>
            <p:cNvPr id="617" name="Shape 617"/>
            <p:cNvGrpSpPr/>
            <p:nvPr/>
          </p:nvGrpSpPr>
          <p:grpSpPr>
            <a:xfrm>
              <a:off x="3723587" y="2263882"/>
              <a:ext cx="760125" cy="131101"/>
              <a:chOff x="3723587" y="2263882"/>
              <a:chExt cx="760125" cy="131101"/>
            </a:xfrm>
          </p:grpSpPr>
          <p:sp>
            <p:nvSpPr>
              <p:cNvPr id="618" name="Shape 618"/>
              <p:cNvSpPr/>
              <p:nvPr/>
            </p:nvSpPr>
            <p:spPr>
              <a:xfrm>
                <a:off x="4423112" y="2263882"/>
                <a:ext cx="60600" cy="131100"/>
              </a:xfrm>
              <a:custGeom>
                <a:pathLst>
                  <a:path extrusionOk="0" h="120000" w="120000">
                    <a:moveTo>
                      <a:pt x="80111" y="0"/>
                    </a:moveTo>
                    <a:lnTo>
                      <a:pt x="120000" y="102"/>
                    </a:lnTo>
                    <a:lnTo>
                      <a:pt x="120000" y="20599"/>
                    </a:lnTo>
                    <a:lnTo>
                      <a:pt x="91111" y="20599"/>
                    </a:lnTo>
                    <a:lnTo>
                      <a:pt x="89666" y="20599"/>
                    </a:lnTo>
                    <a:lnTo>
                      <a:pt x="88000" y="20753"/>
                    </a:lnTo>
                    <a:lnTo>
                      <a:pt x="86444" y="20958"/>
                    </a:lnTo>
                    <a:lnTo>
                      <a:pt x="85000" y="21318"/>
                    </a:lnTo>
                    <a:lnTo>
                      <a:pt x="83555" y="21729"/>
                    </a:lnTo>
                    <a:lnTo>
                      <a:pt x="82222" y="22294"/>
                    </a:lnTo>
                    <a:lnTo>
                      <a:pt x="81222" y="23065"/>
                    </a:lnTo>
                    <a:lnTo>
                      <a:pt x="80333" y="23938"/>
                    </a:lnTo>
                    <a:lnTo>
                      <a:pt x="79777" y="25017"/>
                    </a:lnTo>
                    <a:lnTo>
                      <a:pt x="79555" y="26352"/>
                    </a:lnTo>
                    <a:lnTo>
                      <a:pt x="79555" y="38784"/>
                    </a:lnTo>
                    <a:lnTo>
                      <a:pt x="119888" y="38784"/>
                    </a:lnTo>
                    <a:lnTo>
                      <a:pt x="115222" y="59897"/>
                    </a:lnTo>
                    <a:lnTo>
                      <a:pt x="79555" y="59897"/>
                    </a:lnTo>
                    <a:lnTo>
                      <a:pt x="79555" y="119999"/>
                    </a:lnTo>
                    <a:lnTo>
                      <a:pt x="25666" y="119999"/>
                    </a:lnTo>
                    <a:lnTo>
                      <a:pt x="25666" y="59897"/>
                    </a:lnTo>
                    <a:lnTo>
                      <a:pt x="0" y="59897"/>
                    </a:lnTo>
                    <a:lnTo>
                      <a:pt x="0" y="38784"/>
                    </a:lnTo>
                    <a:lnTo>
                      <a:pt x="25666" y="38784"/>
                    </a:lnTo>
                    <a:lnTo>
                      <a:pt x="25666" y="25068"/>
                    </a:lnTo>
                    <a:lnTo>
                      <a:pt x="25777" y="23681"/>
                    </a:lnTo>
                    <a:lnTo>
                      <a:pt x="26000" y="22140"/>
                    </a:lnTo>
                    <a:lnTo>
                      <a:pt x="26333" y="20599"/>
                    </a:lnTo>
                    <a:lnTo>
                      <a:pt x="27000" y="19058"/>
                    </a:lnTo>
                    <a:lnTo>
                      <a:pt x="27777" y="17465"/>
                    </a:lnTo>
                    <a:lnTo>
                      <a:pt x="28666" y="15821"/>
                    </a:lnTo>
                    <a:lnTo>
                      <a:pt x="29888" y="14229"/>
                    </a:lnTo>
                    <a:lnTo>
                      <a:pt x="31444" y="12636"/>
                    </a:lnTo>
                    <a:lnTo>
                      <a:pt x="33111" y="11147"/>
                    </a:lnTo>
                    <a:lnTo>
                      <a:pt x="35222" y="9606"/>
                    </a:lnTo>
                    <a:lnTo>
                      <a:pt x="37444" y="8167"/>
                    </a:lnTo>
                    <a:lnTo>
                      <a:pt x="40111" y="6780"/>
                    </a:lnTo>
                    <a:lnTo>
                      <a:pt x="43000" y="5547"/>
                    </a:lnTo>
                    <a:lnTo>
                      <a:pt x="46222" y="4366"/>
                    </a:lnTo>
                    <a:lnTo>
                      <a:pt x="49888" y="3287"/>
                    </a:lnTo>
                    <a:lnTo>
                      <a:pt x="54000" y="2311"/>
                    </a:lnTo>
                    <a:lnTo>
                      <a:pt x="58333" y="1541"/>
                    </a:lnTo>
                    <a:lnTo>
                      <a:pt x="63111" y="924"/>
                    </a:lnTo>
                    <a:lnTo>
                      <a:pt x="68333" y="410"/>
                    </a:lnTo>
                    <a:lnTo>
                      <a:pt x="73888" y="102"/>
                    </a:lnTo>
                    <a:lnTo>
                      <a:pt x="80111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619" name="Shape 619"/>
              <p:cNvGrpSpPr/>
              <p:nvPr/>
            </p:nvGrpSpPr>
            <p:grpSpPr>
              <a:xfrm>
                <a:off x="3723587" y="2263884"/>
                <a:ext cx="207059" cy="131100"/>
                <a:chOff x="3470325" y="2711226"/>
                <a:chExt cx="207059" cy="131100"/>
              </a:xfrm>
            </p:grpSpPr>
            <p:sp>
              <p:nvSpPr>
                <p:cNvPr id="620" name="Shape 620"/>
                <p:cNvSpPr/>
                <p:nvPr/>
              </p:nvSpPr>
              <p:spPr>
                <a:xfrm>
                  <a:off x="3470325" y="2711226"/>
                  <a:ext cx="128700" cy="131100"/>
                </a:xfrm>
                <a:custGeom>
                  <a:pathLst>
                    <a:path extrusionOk="0" h="120000" w="120000">
                      <a:moveTo>
                        <a:pt x="63475" y="0"/>
                      </a:moveTo>
                      <a:lnTo>
                        <a:pt x="68772" y="325"/>
                      </a:lnTo>
                      <a:lnTo>
                        <a:pt x="73986" y="1219"/>
                      </a:lnTo>
                      <a:lnTo>
                        <a:pt x="79117" y="2439"/>
                      </a:lnTo>
                      <a:lnTo>
                        <a:pt x="84000" y="4227"/>
                      </a:lnTo>
                      <a:lnTo>
                        <a:pt x="88882" y="6422"/>
                      </a:lnTo>
                      <a:lnTo>
                        <a:pt x="93517" y="8943"/>
                      </a:lnTo>
                      <a:lnTo>
                        <a:pt x="97903" y="11788"/>
                      </a:lnTo>
                      <a:lnTo>
                        <a:pt x="102124" y="14959"/>
                      </a:lnTo>
                      <a:lnTo>
                        <a:pt x="97075" y="20243"/>
                      </a:lnTo>
                      <a:lnTo>
                        <a:pt x="91862" y="25528"/>
                      </a:lnTo>
                      <a:lnTo>
                        <a:pt x="86565" y="30650"/>
                      </a:lnTo>
                      <a:lnTo>
                        <a:pt x="82924" y="28617"/>
                      </a:lnTo>
                      <a:lnTo>
                        <a:pt x="79117" y="26747"/>
                      </a:lnTo>
                      <a:lnTo>
                        <a:pt x="75144" y="25040"/>
                      </a:lnTo>
                      <a:lnTo>
                        <a:pt x="71172" y="23658"/>
                      </a:lnTo>
                      <a:lnTo>
                        <a:pt x="67034" y="22682"/>
                      </a:lnTo>
                      <a:lnTo>
                        <a:pt x="62979" y="22113"/>
                      </a:lnTo>
                      <a:lnTo>
                        <a:pt x="58758" y="22113"/>
                      </a:lnTo>
                      <a:lnTo>
                        <a:pt x="54537" y="22601"/>
                      </a:lnTo>
                      <a:lnTo>
                        <a:pt x="50317" y="23739"/>
                      </a:lnTo>
                      <a:lnTo>
                        <a:pt x="46427" y="25121"/>
                      </a:lnTo>
                      <a:lnTo>
                        <a:pt x="42703" y="26910"/>
                      </a:lnTo>
                      <a:lnTo>
                        <a:pt x="39310" y="29024"/>
                      </a:lnTo>
                      <a:lnTo>
                        <a:pt x="36082" y="31626"/>
                      </a:lnTo>
                      <a:lnTo>
                        <a:pt x="33186" y="34471"/>
                      </a:lnTo>
                      <a:lnTo>
                        <a:pt x="30620" y="37642"/>
                      </a:lnTo>
                      <a:lnTo>
                        <a:pt x="28468" y="41056"/>
                      </a:lnTo>
                      <a:lnTo>
                        <a:pt x="26648" y="44634"/>
                      </a:lnTo>
                      <a:lnTo>
                        <a:pt x="25075" y="48373"/>
                      </a:lnTo>
                      <a:lnTo>
                        <a:pt x="24000" y="52195"/>
                      </a:lnTo>
                      <a:lnTo>
                        <a:pt x="23337" y="56260"/>
                      </a:lnTo>
                      <a:lnTo>
                        <a:pt x="23172" y="60243"/>
                      </a:lnTo>
                      <a:lnTo>
                        <a:pt x="23420" y="64308"/>
                      </a:lnTo>
                      <a:lnTo>
                        <a:pt x="24165" y="68211"/>
                      </a:lnTo>
                      <a:lnTo>
                        <a:pt x="25324" y="72113"/>
                      </a:lnTo>
                      <a:lnTo>
                        <a:pt x="26731" y="75772"/>
                      </a:lnTo>
                      <a:lnTo>
                        <a:pt x="28551" y="79268"/>
                      </a:lnTo>
                      <a:lnTo>
                        <a:pt x="30703" y="82520"/>
                      </a:lnTo>
                      <a:lnTo>
                        <a:pt x="33186" y="85447"/>
                      </a:lnTo>
                      <a:lnTo>
                        <a:pt x="36000" y="88130"/>
                      </a:lnTo>
                      <a:lnTo>
                        <a:pt x="39062" y="90569"/>
                      </a:lnTo>
                      <a:lnTo>
                        <a:pt x="42289" y="92601"/>
                      </a:lnTo>
                      <a:lnTo>
                        <a:pt x="45765" y="94390"/>
                      </a:lnTo>
                      <a:lnTo>
                        <a:pt x="49406" y="95853"/>
                      </a:lnTo>
                      <a:lnTo>
                        <a:pt x="53296" y="96910"/>
                      </a:lnTo>
                      <a:lnTo>
                        <a:pt x="57103" y="97560"/>
                      </a:lnTo>
                      <a:lnTo>
                        <a:pt x="60993" y="97886"/>
                      </a:lnTo>
                      <a:lnTo>
                        <a:pt x="64965" y="97804"/>
                      </a:lnTo>
                      <a:lnTo>
                        <a:pt x="68772" y="97398"/>
                      </a:lnTo>
                      <a:lnTo>
                        <a:pt x="72744" y="96341"/>
                      </a:lnTo>
                      <a:lnTo>
                        <a:pt x="76468" y="95040"/>
                      </a:lnTo>
                      <a:lnTo>
                        <a:pt x="79696" y="93577"/>
                      </a:lnTo>
                      <a:lnTo>
                        <a:pt x="82675" y="91869"/>
                      </a:lnTo>
                      <a:lnTo>
                        <a:pt x="85489" y="89756"/>
                      </a:lnTo>
                      <a:lnTo>
                        <a:pt x="87972" y="87317"/>
                      </a:lnTo>
                      <a:lnTo>
                        <a:pt x="90124" y="84634"/>
                      </a:lnTo>
                      <a:lnTo>
                        <a:pt x="92110" y="81788"/>
                      </a:lnTo>
                      <a:lnTo>
                        <a:pt x="93848" y="78780"/>
                      </a:lnTo>
                      <a:lnTo>
                        <a:pt x="95172" y="75609"/>
                      </a:lnTo>
                      <a:lnTo>
                        <a:pt x="96331" y="72357"/>
                      </a:lnTo>
                      <a:lnTo>
                        <a:pt x="78703" y="72113"/>
                      </a:lnTo>
                      <a:lnTo>
                        <a:pt x="61241" y="71869"/>
                      </a:lnTo>
                      <a:lnTo>
                        <a:pt x="61241" y="51463"/>
                      </a:lnTo>
                      <a:lnTo>
                        <a:pt x="90455" y="51463"/>
                      </a:lnTo>
                      <a:lnTo>
                        <a:pt x="119751" y="51544"/>
                      </a:lnTo>
                      <a:lnTo>
                        <a:pt x="120000" y="56097"/>
                      </a:lnTo>
                      <a:lnTo>
                        <a:pt x="120000" y="60813"/>
                      </a:lnTo>
                      <a:lnTo>
                        <a:pt x="119834" y="65365"/>
                      </a:lnTo>
                      <a:lnTo>
                        <a:pt x="119337" y="70000"/>
                      </a:lnTo>
                      <a:lnTo>
                        <a:pt x="118675" y="74552"/>
                      </a:lnTo>
                      <a:lnTo>
                        <a:pt x="117600" y="79024"/>
                      </a:lnTo>
                      <a:lnTo>
                        <a:pt x="116275" y="83414"/>
                      </a:lnTo>
                      <a:lnTo>
                        <a:pt x="114620" y="87723"/>
                      </a:lnTo>
                      <a:lnTo>
                        <a:pt x="112634" y="91788"/>
                      </a:lnTo>
                      <a:lnTo>
                        <a:pt x="110151" y="95853"/>
                      </a:lnTo>
                      <a:lnTo>
                        <a:pt x="107337" y="99593"/>
                      </a:lnTo>
                      <a:lnTo>
                        <a:pt x="104110" y="103170"/>
                      </a:lnTo>
                      <a:lnTo>
                        <a:pt x="100634" y="106504"/>
                      </a:lnTo>
                      <a:lnTo>
                        <a:pt x="96827" y="109430"/>
                      </a:lnTo>
                      <a:lnTo>
                        <a:pt x="92772" y="112032"/>
                      </a:lnTo>
                      <a:lnTo>
                        <a:pt x="88634" y="114146"/>
                      </a:lnTo>
                      <a:lnTo>
                        <a:pt x="84165" y="116016"/>
                      </a:lnTo>
                      <a:lnTo>
                        <a:pt x="79531" y="117560"/>
                      </a:lnTo>
                      <a:lnTo>
                        <a:pt x="74813" y="118699"/>
                      </a:lnTo>
                      <a:lnTo>
                        <a:pt x="70096" y="119512"/>
                      </a:lnTo>
                      <a:lnTo>
                        <a:pt x="65213" y="119918"/>
                      </a:lnTo>
                      <a:lnTo>
                        <a:pt x="60413" y="120000"/>
                      </a:lnTo>
                      <a:lnTo>
                        <a:pt x="55448" y="119756"/>
                      </a:lnTo>
                      <a:lnTo>
                        <a:pt x="50731" y="119105"/>
                      </a:lnTo>
                      <a:lnTo>
                        <a:pt x="45931" y="118130"/>
                      </a:lnTo>
                      <a:lnTo>
                        <a:pt x="41296" y="116747"/>
                      </a:lnTo>
                      <a:lnTo>
                        <a:pt x="36165" y="114878"/>
                      </a:lnTo>
                      <a:lnTo>
                        <a:pt x="31365" y="112601"/>
                      </a:lnTo>
                      <a:lnTo>
                        <a:pt x="26813" y="109674"/>
                      </a:lnTo>
                      <a:lnTo>
                        <a:pt x="22427" y="106585"/>
                      </a:lnTo>
                      <a:lnTo>
                        <a:pt x="18372" y="103008"/>
                      </a:lnTo>
                      <a:lnTo>
                        <a:pt x="14731" y="99024"/>
                      </a:lnTo>
                      <a:lnTo>
                        <a:pt x="11337" y="94959"/>
                      </a:lnTo>
                      <a:lnTo>
                        <a:pt x="8441" y="90487"/>
                      </a:lnTo>
                      <a:lnTo>
                        <a:pt x="5875" y="85853"/>
                      </a:lnTo>
                      <a:lnTo>
                        <a:pt x="3724" y="80894"/>
                      </a:lnTo>
                      <a:lnTo>
                        <a:pt x="2068" y="75934"/>
                      </a:lnTo>
                      <a:lnTo>
                        <a:pt x="827" y="70731"/>
                      </a:lnTo>
                      <a:lnTo>
                        <a:pt x="248" y="65447"/>
                      </a:lnTo>
                      <a:lnTo>
                        <a:pt x="0" y="60081"/>
                      </a:lnTo>
                      <a:lnTo>
                        <a:pt x="165" y="54634"/>
                      </a:lnTo>
                      <a:lnTo>
                        <a:pt x="744" y="49349"/>
                      </a:lnTo>
                      <a:lnTo>
                        <a:pt x="1986" y="44065"/>
                      </a:lnTo>
                      <a:lnTo>
                        <a:pt x="3558" y="38943"/>
                      </a:lnTo>
                      <a:lnTo>
                        <a:pt x="5793" y="34065"/>
                      </a:lnTo>
                      <a:lnTo>
                        <a:pt x="8441" y="29268"/>
                      </a:lnTo>
                      <a:lnTo>
                        <a:pt x="11420" y="24796"/>
                      </a:lnTo>
                      <a:lnTo>
                        <a:pt x="14896" y="20650"/>
                      </a:lnTo>
                      <a:lnTo>
                        <a:pt x="18703" y="16747"/>
                      </a:lnTo>
                      <a:lnTo>
                        <a:pt x="22758" y="13170"/>
                      </a:lnTo>
                      <a:lnTo>
                        <a:pt x="27227" y="10000"/>
                      </a:lnTo>
                      <a:lnTo>
                        <a:pt x="31944" y="7154"/>
                      </a:lnTo>
                      <a:lnTo>
                        <a:pt x="36744" y="4796"/>
                      </a:lnTo>
                      <a:lnTo>
                        <a:pt x="41875" y="2845"/>
                      </a:lnTo>
                      <a:lnTo>
                        <a:pt x="47172" y="1382"/>
                      </a:lnTo>
                      <a:lnTo>
                        <a:pt x="52551" y="487"/>
                      </a:lnTo>
                      <a:lnTo>
                        <a:pt x="58096" y="162"/>
                      </a:lnTo>
                      <a:lnTo>
                        <a:pt x="63475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None/>
                  </a:pPr>
                  <a:r>
                    <a:t/>
                  </a: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21" name="Shape 621"/>
                <p:cNvSpPr/>
                <p:nvPr/>
              </p:nvSpPr>
              <p:spPr>
                <a:xfrm>
                  <a:off x="3620984" y="2748557"/>
                  <a:ext cx="56400" cy="56400"/>
                </a:xfrm>
                <a:custGeom>
                  <a:pathLst>
                    <a:path extrusionOk="0" h="120000" w="120000">
                      <a:moveTo>
                        <a:pt x="40251" y="0"/>
                      </a:moveTo>
                      <a:lnTo>
                        <a:pt x="80125" y="0"/>
                      </a:lnTo>
                      <a:lnTo>
                        <a:pt x="80314" y="39747"/>
                      </a:lnTo>
                      <a:lnTo>
                        <a:pt x="120000" y="40126"/>
                      </a:lnTo>
                      <a:lnTo>
                        <a:pt x="120000" y="79873"/>
                      </a:lnTo>
                      <a:lnTo>
                        <a:pt x="80314" y="80252"/>
                      </a:lnTo>
                      <a:lnTo>
                        <a:pt x="80125" y="120000"/>
                      </a:lnTo>
                      <a:lnTo>
                        <a:pt x="40251" y="120000"/>
                      </a:lnTo>
                      <a:lnTo>
                        <a:pt x="39874" y="80252"/>
                      </a:lnTo>
                      <a:lnTo>
                        <a:pt x="0" y="79873"/>
                      </a:lnTo>
                      <a:lnTo>
                        <a:pt x="0" y="40126"/>
                      </a:lnTo>
                      <a:lnTo>
                        <a:pt x="39874" y="39747"/>
                      </a:lnTo>
                      <a:lnTo>
                        <a:pt x="40251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None/>
                  </a:pPr>
                  <a:r>
                    <a:t/>
                  </a: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grpSp>
          <p:nvGrpSpPr>
            <p:cNvPr id="622" name="Shape 622"/>
            <p:cNvGrpSpPr/>
            <p:nvPr/>
          </p:nvGrpSpPr>
          <p:grpSpPr>
            <a:xfrm>
              <a:off x="3285461" y="1748975"/>
              <a:ext cx="1636200" cy="368241"/>
              <a:chOff x="3285461" y="1537225"/>
              <a:chExt cx="1636200" cy="368241"/>
            </a:xfrm>
          </p:grpSpPr>
          <p:sp>
            <p:nvSpPr>
              <p:cNvPr id="623" name="Shape 623"/>
              <p:cNvSpPr txBox="1"/>
              <p:nvPr/>
            </p:nvSpPr>
            <p:spPr>
              <a:xfrm>
                <a:off x="3285461" y="1774366"/>
                <a:ext cx="1636200" cy="1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None/>
                </a:pPr>
                <a:r>
                  <a:rPr lang="en" sz="9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mc2153@georgetown.edu</a:t>
                </a:r>
              </a:p>
            </p:txBody>
          </p:sp>
          <p:sp>
            <p:nvSpPr>
              <p:cNvPr id="624" name="Shape 624"/>
              <p:cNvSpPr txBox="1"/>
              <p:nvPr/>
            </p:nvSpPr>
            <p:spPr>
              <a:xfrm>
                <a:off x="3364375" y="1537225"/>
                <a:ext cx="1478700" cy="26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None/>
                </a:pPr>
                <a:r>
                  <a:rPr b="1" lang="en" sz="1100">
                    <a:solidFill>
                      <a:srgbClr val="CC4125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Michael Chon</a:t>
                </a:r>
              </a:p>
            </p:txBody>
          </p:sp>
        </p:grpSp>
      </p:grpSp>
      <p:sp>
        <p:nvSpPr>
          <p:cNvPr id="625" name="Shape 625"/>
          <p:cNvSpPr/>
          <p:nvPr/>
        </p:nvSpPr>
        <p:spPr>
          <a:xfrm>
            <a:off x="3350775" y="994733"/>
            <a:ext cx="1596000" cy="1227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6" name="Shape 626"/>
          <p:cNvSpPr/>
          <p:nvPr/>
        </p:nvSpPr>
        <p:spPr>
          <a:xfrm>
            <a:off x="5126750" y="994733"/>
            <a:ext cx="1596000" cy="1227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7" name="Shape 627"/>
          <p:cNvSpPr/>
          <p:nvPr/>
        </p:nvSpPr>
        <p:spPr>
          <a:xfrm>
            <a:off x="5127219" y="3581266"/>
            <a:ext cx="1595999" cy="1227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8" name="Shape 628"/>
          <p:cNvSpPr/>
          <p:nvPr/>
        </p:nvSpPr>
        <p:spPr>
          <a:xfrm>
            <a:off x="3350775" y="3581266"/>
            <a:ext cx="1596000" cy="1227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9" name="Shape 629"/>
          <p:cNvSpPr txBox="1"/>
          <p:nvPr>
            <p:ph type="title"/>
          </p:nvPr>
        </p:nvSpPr>
        <p:spPr>
          <a:xfrm>
            <a:off x="437650" y="772333"/>
            <a:ext cx="2350200" cy="141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4000"/>
              <a:buFont typeface="Arial"/>
              <a:buNone/>
            </a:pPr>
            <a:r>
              <a:rPr lang="en" sz="25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OUR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50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TEAM</a:t>
            </a:r>
          </a:p>
        </p:txBody>
      </p:sp>
      <p:grpSp>
        <p:nvGrpSpPr>
          <p:cNvPr id="630" name="Shape 630"/>
          <p:cNvGrpSpPr/>
          <p:nvPr/>
        </p:nvGrpSpPr>
        <p:grpSpPr>
          <a:xfrm>
            <a:off x="5199924" y="2283180"/>
            <a:ext cx="1518990" cy="840070"/>
            <a:chOff x="3364374" y="1748975"/>
            <a:chExt cx="1557300" cy="646009"/>
          </a:xfrm>
        </p:grpSpPr>
        <p:grpSp>
          <p:nvGrpSpPr>
            <p:cNvPr id="631" name="Shape 631"/>
            <p:cNvGrpSpPr/>
            <p:nvPr/>
          </p:nvGrpSpPr>
          <p:grpSpPr>
            <a:xfrm>
              <a:off x="3645465" y="2263882"/>
              <a:ext cx="838246" cy="131101"/>
              <a:chOff x="3645465" y="2263882"/>
              <a:chExt cx="838246" cy="131101"/>
            </a:xfrm>
          </p:grpSpPr>
          <p:sp>
            <p:nvSpPr>
              <p:cNvPr id="632" name="Shape 632"/>
              <p:cNvSpPr/>
              <p:nvPr/>
            </p:nvSpPr>
            <p:spPr>
              <a:xfrm>
                <a:off x="4423112" y="2263882"/>
                <a:ext cx="60600" cy="131100"/>
              </a:xfrm>
              <a:custGeom>
                <a:pathLst>
                  <a:path extrusionOk="0" h="120000" w="120000">
                    <a:moveTo>
                      <a:pt x="80111" y="0"/>
                    </a:moveTo>
                    <a:lnTo>
                      <a:pt x="120000" y="102"/>
                    </a:lnTo>
                    <a:lnTo>
                      <a:pt x="120000" y="20599"/>
                    </a:lnTo>
                    <a:lnTo>
                      <a:pt x="91111" y="20599"/>
                    </a:lnTo>
                    <a:lnTo>
                      <a:pt x="89666" y="20599"/>
                    </a:lnTo>
                    <a:lnTo>
                      <a:pt x="88000" y="20753"/>
                    </a:lnTo>
                    <a:lnTo>
                      <a:pt x="86444" y="20958"/>
                    </a:lnTo>
                    <a:lnTo>
                      <a:pt x="85000" y="21318"/>
                    </a:lnTo>
                    <a:lnTo>
                      <a:pt x="83555" y="21729"/>
                    </a:lnTo>
                    <a:lnTo>
                      <a:pt x="82222" y="22294"/>
                    </a:lnTo>
                    <a:lnTo>
                      <a:pt x="81222" y="23065"/>
                    </a:lnTo>
                    <a:lnTo>
                      <a:pt x="80333" y="23938"/>
                    </a:lnTo>
                    <a:lnTo>
                      <a:pt x="79777" y="25017"/>
                    </a:lnTo>
                    <a:lnTo>
                      <a:pt x="79555" y="26352"/>
                    </a:lnTo>
                    <a:lnTo>
                      <a:pt x="79555" y="38784"/>
                    </a:lnTo>
                    <a:lnTo>
                      <a:pt x="119888" y="38784"/>
                    </a:lnTo>
                    <a:lnTo>
                      <a:pt x="115222" y="59897"/>
                    </a:lnTo>
                    <a:lnTo>
                      <a:pt x="79555" y="59897"/>
                    </a:lnTo>
                    <a:lnTo>
                      <a:pt x="79555" y="119999"/>
                    </a:lnTo>
                    <a:lnTo>
                      <a:pt x="25666" y="119999"/>
                    </a:lnTo>
                    <a:lnTo>
                      <a:pt x="25666" y="59897"/>
                    </a:lnTo>
                    <a:lnTo>
                      <a:pt x="0" y="59897"/>
                    </a:lnTo>
                    <a:lnTo>
                      <a:pt x="0" y="38784"/>
                    </a:lnTo>
                    <a:lnTo>
                      <a:pt x="25666" y="38784"/>
                    </a:lnTo>
                    <a:lnTo>
                      <a:pt x="25666" y="25068"/>
                    </a:lnTo>
                    <a:lnTo>
                      <a:pt x="25777" y="23681"/>
                    </a:lnTo>
                    <a:lnTo>
                      <a:pt x="26000" y="22140"/>
                    </a:lnTo>
                    <a:lnTo>
                      <a:pt x="26333" y="20599"/>
                    </a:lnTo>
                    <a:lnTo>
                      <a:pt x="27000" y="19058"/>
                    </a:lnTo>
                    <a:lnTo>
                      <a:pt x="27777" y="17465"/>
                    </a:lnTo>
                    <a:lnTo>
                      <a:pt x="28666" y="15821"/>
                    </a:lnTo>
                    <a:lnTo>
                      <a:pt x="29888" y="14229"/>
                    </a:lnTo>
                    <a:lnTo>
                      <a:pt x="31444" y="12636"/>
                    </a:lnTo>
                    <a:lnTo>
                      <a:pt x="33111" y="11147"/>
                    </a:lnTo>
                    <a:lnTo>
                      <a:pt x="35222" y="9606"/>
                    </a:lnTo>
                    <a:lnTo>
                      <a:pt x="37444" y="8167"/>
                    </a:lnTo>
                    <a:lnTo>
                      <a:pt x="40111" y="6780"/>
                    </a:lnTo>
                    <a:lnTo>
                      <a:pt x="43000" y="5547"/>
                    </a:lnTo>
                    <a:lnTo>
                      <a:pt x="46222" y="4366"/>
                    </a:lnTo>
                    <a:lnTo>
                      <a:pt x="49888" y="3287"/>
                    </a:lnTo>
                    <a:lnTo>
                      <a:pt x="54000" y="2311"/>
                    </a:lnTo>
                    <a:lnTo>
                      <a:pt x="58333" y="1541"/>
                    </a:lnTo>
                    <a:lnTo>
                      <a:pt x="63111" y="924"/>
                    </a:lnTo>
                    <a:lnTo>
                      <a:pt x="68333" y="410"/>
                    </a:lnTo>
                    <a:lnTo>
                      <a:pt x="73888" y="102"/>
                    </a:lnTo>
                    <a:lnTo>
                      <a:pt x="80111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633" name="Shape 633"/>
              <p:cNvGrpSpPr/>
              <p:nvPr/>
            </p:nvGrpSpPr>
            <p:grpSpPr>
              <a:xfrm>
                <a:off x="3645465" y="2263884"/>
                <a:ext cx="285181" cy="131100"/>
                <a:chOff x="3392203" y="2711226"/>
                <a:chExt cx="285181" cy="131100"/>
              </a:xfrm>
            </p:grpSpPr>
            <p:sp>
              <p:nvSpPr>
                <p:cNvPr id="634" name="Shape 634"/>
                <p:cNvSpPr/>
                <p:nvPr/>
              </p:nvSpPr>
              <p:spPr>
                <a:xfrm>
                  <a:off x="3392203" y="2711226"/>
                  <a:ext cx="128700" cy="131100"/>
                </a:xfrm>
                <a:custGeom>
                  <a:pathLst>
                    <a:path extrusionOk="0" h="120000" w="120000">
                      <a:moveTo>
                        <a:pt x="63475" y="0"/>
                      </a:moveTo>
                      <a:lnTo>
                        <a:pt x="68772" y="325"/>
                      </a:lnTo>
                      <a:lnTo>
                        <a:pt x="73986" y="1219"/>
                      </a:lnTo>
                      <a:lnTo>
                        <a:pt x="79117" y="2439"/>
                      </a:lnTo>
                      <a:lnTo>
                        <a:pt x="84000" y="4227"/>
                      </a:lnTo>
                      <a:lnTo>
                        <a:pt x="88882" y="6422"/>
                      </a:lnTo>
                      <a:lnTo>
                        <a:pt x="93517" y="8943"/>
                      </a:lnTo>
                      <a:lnTo>
                        <a:pt x="97903" y="11788"/>
                      </a:lnTo>
                      <a:lnTo>
                        <a:pt x="102124" y="14959"/>
                      </a:lnTo>
                      <a:lnTo>
                        <a:pt x="97075" y="20243"/>
                      </a:lnTo>
                      <a:lnTo>
                        <a:pt x="91862" y="25528"/>
                      </a:lnTo>
                      <a:lnTo>
                        <a:pt x="86565" y="30650"/>
                      </a:lnTo>
                      <a:lnTo>
                        <a:pt x="82924" y="28617"/>
                      </a:lnTo>
                      <a:lnTo>
                        <a:pt x="79117" y="26747"/>
                      </a:lnTo>
                      <a:lnTo>
                        <a:pt x="75144" y="25040"/>
                      </a:lnTo>
                      <a:lnTo>
                        <a:pt x="71172" y="23658"/>
                      </a:lnTo>
                      <a:lnTo>
                        <a:pt x="67034" y="22682"/>
                      </a:lnTo>
                      <a:lnTo>
                        <a:pt x="62979" y="22113"/>
                      </a:lnTo>
                      <a:lnTo>
                        <a:pt x="58758" y="22113"/>
                      </a:lnTo>
                      <a:lnTo>
                        <a:pt x="54537" y="22601"/>
                      </a:lnTo>
                      <a:lnTo>
                        <a:pt x="50317" y="23739"/>
                      </a:lnTo>
                      <a:lnTo>
                        <a:pt x="46427" y="25121"/>
                      </a:lnTo>
                      <a:lnTo>
                        <a:pt x="42703" y="26910"/>
                      </a:lnTo>
                      <a:lnTo>
                        <a:pt x="39310" y="29024"/>
                      </a:lnTo>
                      <a:lnTo>
                        <a:pt x="36082" y="31626"/>
                      </a:lnTo>
                      <a:lnTo>
                        <a:pt x="33186" y="34471"/>
                      </a:lnTo>
                      <a:lnTo>
                        <a:pt x="30620" y="37642"/>
                      </a:lnTo>
                      <a:lnTo>
                        <a:pt x="28468" y="41056"/>
                      </a:lnTo>
                      <a:lnTo>
                        <a:pt x="26648" y="44634"/>
                      </a:lnTo>
                      <a:lnTo>
                        <a:pt x="25075" y="48373"/>
                      </a:lnTo>
                      <a:lnTo>
                        <a:pt x="24000" y="52195"/>
                      </a:lnTo>
                      <a:lnTo>
                        <a:pt x="23337" y="56260"/>
                      </a:lnTo>
                      <a:lnTo>
                        <a:pt x="23172" y="60243"/>
                      </a:lnTo>
                      <a:lnTo>
                        <a:pt x="23420" y="64308"/>
                      </a:lnTo>
                      <a:lnTo>
                        <a:pt x="24165" y="68211"/>
                      </a:lnTo>
                      <a:lnTo>
                        <a:pt x="25324" y="72113"/>
                      </a:lnTo>
                      <a:lnTo>
                        <a:pt x="26731" y="75772"/>
                      </a:lnTo>
                      <a:lnTo>
                        <a:pt x="28551" y="79268"/>
                      </a:lnTo>
                      <a:lnTo>
                        <a:pt x="30703" y="82520"/>
                      </a:lnTo>
                      <a:lnTo>
                        <a:pt x="33186" y="85447"/>
                      </a:lnTo>
                      <a:lnTo>
                        <a:pt x="36000" y="88130"/>
                      </a:lnTo>
                      <a:lnTo>
                        <a:pt x="39062" y="90569"/>
                      </a:lnTo>
                      <a:lnTo>
                        <a:pt x="42289" y="92601"/>
                      </a:lnTo>
                      <a:lnTo>
                        <a:pt x="45765" y="94390"/>
                      </a:lnTo>
                      <a:lnTo>
                        <a:pt x="49406" y="95853"/>
                      </a:lnTo>
                      <a:lnTo>
                        <a:pt x="53296" y="96910"/>
                      </a:lnTo>
                      <a:lnTo>
                        <a:pt x="57103" y="97560"/>
                      </a:lnTo>
                      <a:lnTo>
                        <a:pt x="60993" y="97886"/>
                      </a:lnTo>
                      <a:lnTo>
                        <a:pt x="64965" y="97804"/>
                      </a:lnTo>
                      <a:lnTo>
                        <a:pt x="68772" y="97398"/>
                      </a:lnTo>
                      <a:lnTo>
                        <a:pt x="72744" y="96341"/>
                      </a:lnTo>
                      <a:lnTo>
                        <a:pt x="76468" y="95040"/>
                      </a:lnTo>
                      <a:lnTo>
                        <a:pt x="79696" y="93577"/>
                      </a:lnTo>
                      <a:lnTo>
                        <a:pt x="82675" y="91869"/>
                      </a:lnTo>
                      <a:lnTo>
                        <a:pt x="85489" y="89756"/>
                      </a:lnTo>
                      <a:lnTo>
                        <a:pt x="87972" y="87317"/>
                      </a:lnTo>
                      <a:lnTo>
                        <a:pt x="90124" y="84634"/>
                      </a:lnTo>
                      <a:lnTo>
                        <a:pt x="92110" y="81788"/>
                      </a:lnTo>
                      <a:lnTo>
                        <a:pt x="93848" y="78780"/>
                      </a:lnTo>
                      <a:lnTo>
                        <a:pt x="95172" y="75609"/>
                      </a:lnTo>
                      <a:lnTo>
                        <a:pt x="96331" y="72357"/>
                      </a:lnTo>
                      <a:lnTo>
                        <a:pt x="78703" y="72113"/>
                      </a:lnTo>
                      <a:lnTo>
                        <a:pt x="61241" y="71869"/>
                      </a:lnTo>
                      <a:lnTo>
                        <a:pt x="61241" y="51463"/>
                      </a:lnTo>
                      <a:lnTo>
                        <a:pt x="90455" y="51463"/>
                      </a:lnTo>
                      <a:lnTo>
                        <a:pt x="119751" y="51544"/>
                      </a:lnTo>
                      <a:lnTo>
                        <a:pt x="120000" y="56097"/>
                      </a:lnTo>
                      <a:lnTo>
                        <a:pt x="120000" y="60813"/>
                      </a:lnTo>
                      <a:lnTo>
                        <a:pt x="119834" y="65365"/>
                      </a:lnTo>
                      <a:lnTo>
                        <a:pt x="119337" y="70000"/>
                      </a:lnTo>
                      <a:lnTo>
                        <a:pt x="118675" y="74552"/>
                      </a:lnTo>
                      <a:lnTo>
                        <a:pt x="117600" y="79024"/>
                      </a:lnTo>
                      <a:lnTo>
                        <a:pt x="116275" y="83414"/>
                      </a:lnTo>
                      <a:lnTo>
                        <a:pt x="114620" y="87723"/>
                      </a:lnTo>
                      <a:lnTo>
                        <a:pt x="112634" y="91788"/>
                      </a:lnTo>
                      <a:lnTo>
                        <a:pt x="110151" y="95853"/>
                      </a:lnTo>
                      <a:lnTo>
                        <a:pt x="107337" y="99593"/>
                      </a:lnTo>
                      <a:lnTo>
                        <a:pt x="104110" y="103170"/>
                      </a:lnTo>
                      <a:lnTo>
                        <a:pt x="100634" y="106504"/>
                      </a:lnTo>
                      <a:lnTo>
                        <a:pt x="96827" y="109430"/>
                      </a:lnTo>
                      <a:lnTo>
                        <a:pt x="92772" y="112032"/>
                      </a:lnTo>
                      <a:lnTo>
                        <a:pt x="88634" y="114146"/>
                      </a:lnTo>
                      <a:lnTo>
                        <a:pt x="84165" y="116016"/>
                      </a:lnTo>
                      <a:lnTo>
                        <a:pt x="79531" y="117560"/>
                      </a:lnTo>
                      <a:lnTo>
                        <a:pt x="74813" y="118699"/>
                      </a:lnTo>
                      <a:lnTo>
                        <a:pt x="70096" y="119512"/>
                      </a:lnTo>
                      <a:lnTo>
                        <a:pt x="65213" y="119918"/>
                      </a:lnTo>
                      <a:lnTo>
                        <a:pt x="60413" y="120000"/>
                      </a:lnTo>
                      <a:lnTo>
                        <a:pt x="55448" y="119756"/>
                      </a:lnTo>
                      <a:lnTo>
                        <a:pt x="50731" y="119105"/>
                      </a:lnTo>
                      <a:lnTo>
                        <a:pt x="45931" y="118130"/>
                      </a:lnTo>
                      <a:lnTo>
                        <a:pt x="41296" y="116747"/>
                      </a:lnTo>
                      <a:lnTo>
                        <a:pt x="36165" y="114878"/>
                      </a:lnTo>
                      <a:lnTo>
                        <a:pt x="31365" y="112601"/>
                      </a:lnTo>
                      <a:lnTo>
                        <a:pt x="26813" y="109674"/>
                      </a:lnTo>
                      <a:lnTo>
                        <a:pt x="22427" y="106585"/>
                      </a:lnTo>
                      <a:lnTo>
                        <a:pt x="18372" y="103008"/>
                      </a:lnTo>
                      <a:lnTo>
                        <a:pt x="14731" y="99024"/>
                      </a:lnTo>
                      <a:lnTo>
                        <a:pt x="11337" y="94959"/>
                      </a:lnTo>
                      <a:lnTo>
                        <a:pt x="8441" y="90487"/>
                      </a:lnTo>
                      <a:lnTo>
                        <a:pt x="5875" y="85853"/>
                      </a:lnTo>
                      <a:lnTo>
                        <a:pt x="3724" y="80894"/>
                      </a:lnTo>
                      <a:lnTo>
                        <a:pt x="2068" y="75934"/>
                      </a:lnTo>
                      <a:lnTo>
                        <a:pt x="827" y="70731"/>
                      </a:lnTo>
                      <a:lnTo>
                        <a:pt x="248" y="65447"/>
                      </a:lnTo>
                      <a:lnTo>
                        <a:pt x="0" y="60081"/>
                      </a:lnTo>
                      <a:lnTo>
                        <a:pt x="165" y="54634"/>
                      </a:lnTo>
                      <a:lnTo>
                        <a:pt x="744" y="49349"/>
                      </a:lnTo>
                      <a:lnTo>
                        <a:pt x="1986" y="44065"/>
                      </a:lnTo>
                      <a:lnTo>
                        <a:pt x="3558" y="38943"/>
                      </a:lnTo>
                      <a:lnTo>
                        <a:pt x="5793" y="34065"/>
                      </a:lnTo>
                      <a:lnTo>
                        <a:pt x="8441" y="29268"/>
                      </a:lnTo>
                      <a:lnTo>
                        <a:pt x="11420" y="24796"/>
                      </a:lnTo>
                      <a:lnTo>
                        <a:pt x="14896" y="20650"/>
                      </a:lnTo>
                      <a:lnTo>
                        <a:pt x="18703" y="16747"/>
                      </a:lnTo>
                      <a:lnTo>
                        <a:pt x="22758" y="13170"/>
                      </a:lnTo>
                      <a:lnTo>
                        <a:pt x="27227" y="10000"/>
                      </a:lnTo>
                      <a:lnTo>
                        <a:pt x="31944" y="7154"/>
                      </a:lnTo>
                      <a:lnTo>
                        <a:pt x="36744" y="4796"/>
                      </a:lnTo>
                      <a:lnTo>
                        <a:pt x="41875" y="2845"/>
                      </a:lnTo>
                      <a:lnTo>
                        <a:pt x="47172" y="1382"/>
                      </a:lnTo>
                      <a:lnTo>
                        <a:pt x="52551" y="487"/>
                      </a:lnTo>
                      <a:lnTo>
                        <a:pt x="58096" y="162"/>
                      </a:lnTo>
                      <a:lnTo>
                        <a:pt x="63475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None/>
                  </a:pPr>
                  <a:r>
                    <a:t/>
                  </a: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35" name="Shape 635"/>
                <p:cNvSpPr/>
                <p:nvPr/>
              </p:nvSpPr>
              <p:spPr>
                <a:xfrm>
                  <a:off x="3620984" y="2748557"/>
                  <a:ext cx="56400" cy="56400"/>
                </a:xfrm>
                <a:custGeom>
                  <a:pathLst>
                    <a:path extrusionOk="0" h="120000" w="120000">
                      <a:moveTo>
                        <a:pt x="40251" y="0"/>
                      </a:moveTo>
                      <a:lnTo>
                        <a:pt x="80125" y="0"/>
                      </a:lnTo>
                      <a:lnTo>
                        <a:pt x="80314" y="39747"/>
                      </a:lnTo>
                      <a:lnTo>
                        <a:pt x="120000" y="40126"/>
                      </a:lnTo>
                      <a:lnTo>
                        <a:pt x="120000" y="79873"/>
                      </a:lnTo>
                      <a:lnTo>
                        <a:pt x="80314" y="80252"/>
                      </a:lnTo>
                      <a:lnTo>
                        <a:pt x="80125" y="120000"/>
                      </a:lnTo>
                      <a:lnTo>
                        <a:pt x="40251" y="120000"/>
                      </a:lnTo>
                      <a:lnTo>
                        <a:pt x="39874" y="80252"/>
                      </a:lnTo>
                      <a:lnTo>
                        <a:pt x="0" y="79873"/>
                      </a:lnTo>
                      <a:lnTo>
                        <a:pt x="0" y="40126"/>
                      </a:lnTo>
                      <a:lnTo>
                        <a:pt x="39874" y="39747"/>
                      </a:lnTo>
                      <a:lnTo>
                        <a:pt x="40251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None/>
                  </a:pPr>
                  <a:r>
                    <a:t/>
                  </a: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grpSp>
          <p:nvGrpSpPr>
            <p:cNvPr id="636" name="Shape 636"/>
            <p:cNvGrpSpPr/>
            <p:nvPr/>
          </p:nvGrpSpPr>
          <p:grpSpPr>
            <a:xfrm>
              <a:off x="3364374" y="1748975"/>
              <a:ext cx="1557300" cy="368246"/>
              <a:chOff x="3364374" y="1537225"/>
              <a:chExt cx="1557300" cy="368246"/>
            </a:xfrm>
          </p:grpSpPr>
          <p:sp>
            <p:nvSpPr>
              <p:cNvPr id="637" name="Shape 637"/>
              <p:cNvSpPr txBox="1"/>
              <p:nvPr/>
            </p:nvSpPr>
            <p:spPr>
              <a:xfrm>
                <a:off x="3364374" y="1774371"/>
                <a:ext cx="1557300" cy="1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None/>
                </a:pPr>
                <a:r>
                  <a:rPr lang="en" sz="9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yc704@georgetown.edu</a:t>
                </a:r>
              </a:p>
            </p:txBody>
          </p:sp>
          <p:sp>
            <p:nvSpPr>
              <p:cNvPr id="638" name="Shape 638"/>
              <p:cNvSpPr txBox="1"/>
              <p:nvPr/>
            </p:nvSpPr>
            <p:spPr>
              <a:xfrm>
                <a:off x="3364375" y="1537225"/>
                <a:ext cx="1478700" cy="26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None/>
                </a:pPr>
                <a:r>
                  <a:rPr b="1" lang="en" sz="1100">
                    <a:solidFill>
                      <a:srgbClr val="CC4125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Yuan-Yao Chang</a:t>
                </a:r>
              </a:p>
            </p:txBody>
          </p:sp>
        </p:grpSp>
      </p:grpSp>
      <p:grpSp>
        <p:nvGrpSpPr>
          <p:cNvPr id="639" name="Shape 639"/>
          <p:cNvGrpSpPr/>
          <p:nvPr/>
        </p:nvGrpSpPr>
        <p:grpSpPr>
          <a:xfrm>
            <a:off x="3427675" y="2283180"/>
            <a:ext cx="1518990" cy="840083"/>
            <a:chOff x="3364377" y="1748975"/>
            <a:chExt cx="1557300" cy="646019"/>
          </a:xfrm>
        </p:grpSpPr>
        <p:grpSp>
          <p:nvGrpSpPr>
            <p:cNvPr id="640" name="Shape 640"/>
            <p:cNvGrpSpPr/>
            <p:nvPr/>
          </p:nvGrpSpPr>
          <p:grpSpPr>
            <a:xfrm>
              <a:off x="3364377" y="1748975"/>
              <a:ext cx="1557300" cy="368246"/>
              <a:chOff x="3364377" y="1537225"/>
              <a:chExt cx="1557300" cy="368246"/>
            </a:xfrm>
          </p:grpSpPr>
          <p:sp>
            <p:nvSpPr>
              <p:cNvPr id="641" name="Shape 641"/>
              <p:cNvSpPr txBox="1"/>
              <p:nvPr/>
            </p:nvSpPr>
            <p:spPr>
              <a:xfrm>
                <a:off x="3364377" y="1774371"/>
                <a:ext cx="1557300" cy="1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None/>
                </a:pPr>
                <a:r>
                  <a:rPr lang="en" sz="9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zc104@georgetown.edu</a:t>
                </a:r>
              </a:p>
            </p:txBody>
          </p:sp>
          <p:sp>
            <p:nvSpPr>
              <p:cNvPr id="642" name="Shape 642"/>
              <p:cNvSpPr txBox="1"/>
              <p:nvPr/>
            </p:nvSpPr>
            <p:spPr>
              <a:xfrm>
                <a:off x="3403692" y="1537225"/>
                <a:ext cx="1478700" cy="26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None/>
                </a:pPr>
                <a:r>
                  <a:rPr b="1" lang="en" sz="1100">
                    <a:solidFill>
                      <a:srgbClr val="CC4125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Zheng Chai</a:t>
                </a:r>
              </a:p>
            </p:txBody>
          </p:sp>
        </p:grpSp>
        <p:grpSp>
          <p:nvGrpSpPr>
            <p:cNvPr id="643" name="Shape 643"/>
            <p:cNvGrpSpPr/>
            <p:nvPr/>
          </p:nvGrpSpPr>
          <p:grpSpPr>
            <a:xfrm>
              <a:off x="3723587" y="2263882"/>
              <a:ext cx="760125" cy="131111"/>
              <a:chOff x="3723587" y="2263882"/>
              <a:chExt cx="760125" cy="131111"/>
            </a:xfrm>
          </p:grpSpPr>
          <p:sp>
            <p:nvSpPr>
              <p:cNvPr id="644" name="Shape 644"/>
              <p:cNvSpPr/>
              <p:nvPr/>
            </p:nvSpPr>
            <p:spPr>
              <a:xfrm>
                <a:off x="4423112" y="2263882"/>
                <a:ext cx="60600" cy="131100"/>
              </a:xfrm>
              <a:custGeom>
                <a:pathLst>
                  <a:path extrusionOk="0" h="120000" w="120000">
                    <a:moveTo>
                      <a:pt x="80111" y="0"/>
                    </a:moveTo>
                    <a:lnTo>
                      <a:pt x="120000" y="102"/>
                    </a:lnTo>
                    <a:lnTo>
                      <a:pt x="120000" y="20599"/>
                    </a:lnTo>
                    <a:lnTo>
                      <a:pt x="91111" y="20599"/>
                    </a:lnTo>
                    <a:lnTo>
                      <a:pt x="89666" y="20599"/>
                    </a:lnTo>
                    <a:lnTo>
                      <a:pt x="88000" y="20753"/>
                    </a:lnTo>
                    <a:lnTo>
                      <a:pt x="86444" y="20958"/>
                    </a:lnTo>
                    <a:lnTo>
                      <a:pt x="85000" y="21318"/>
                    </a:lnTo>
                    <a:lnTo>
                      <a:pt x="83555" y="21729"/>
                    </a:lnTo>
                    <a:lnTo>
                      <a:pt x="82222" y="22294"/>
                    </a:lnTo>
                    <a:lnTo>
                      <a:pt x="81222" y="23065"/>
                    </a:lnTo>
                    <a:lnTo>
                      <a:pt x="80333" y="23938"/>
                    </a:lnTo>
                    <a:lnTo>
                      <a:pt x="79777" y="25017"/>
                    </a:lnTo>
                    <a:lnTo>
                      <a:pt x="79555" y="26352"/>
                    </a:lnTo>
                    <a:lnTo>
                      <a:pt x="79555" y="38784"/>
                    </a:lnTo>
                    <a:lnTo>
                      <a:pt x="119888" y="38784"/>
                    </a:lnTo>
                    <a:lnTo>
                      <a:pt x="115222" y="59897"/>
                    </a:lnTo>
                    <a:lnTo>
                      <a:pt x="79555" y="59897"/>
                    </a:lnTo>
                    <a:lnTo>
                      <a:pt x="79555" y="119999"/>
                    </a:lnTo>
                    <a:lnTo>
                      <a:pt x="25666" y="119999"/>
                    </a:lnTo>
                    <a:lnTo>
                      <a:pt x="25666" y="59897"/>
                    </a:lnTo>
                    <a:lnTo>
                      <a:pt x="0" y="59897"/>
                    </a:lnTo>
                    <a:lnTo>
                      <a:pt x="0" y="38784"/>
                    </a:lnTo>
                    <a:lnTo>
                      <a:pt x="25666" y="38784"/>
                    </a:lnTo>
                    <a:lnTo>
                      <a:pt x="25666" y="25068"/>
                    </a:lnTo>
                    <a:lnTo>
                      <a:pt x="25777" y="23681"/>
                    </a:lnTo>
                    <a:lnTo>
                      <a:pt x="26000" y="22140"/>
                    </a:lnTo>
                    <a:lnTo>
                      <a:pt x="26333" y="20599"/>
                    </a:lnTo>
                    <a:lnTo>
                      <a:pt x="27000" y="19058"/>
                    </a:lnTo>
                    <a:lnTo>
                      <a:pt x="27777" y="17465"/>
                    </a:lnTo>
                    <a:lnTo>
                      <a:pt x="28666" y="15821"/>
                    </a:lnTo>
                    <a:lnTo>
                      <a:pt x="29888" y="14229"/>
                    </a:lnTo>
                    <a:lnTo>
                      <a:pt x="31444" y="12636"/>
                    </a:lnTo>
                    <a:lnTo>
                      <a:pt x="33111" y="11147"/>
                    </a:lnTo>
                    <a:lnTo>
                      <a:pt x="35222" y="9606"/>
                    </a:lnTo>
                    <a:lnTo>
                      <a:pt x="37444" y="8167"/>
                    </a:lnTo>
                    <a:lnTo>
                      <a:pt x="40111" y="6780"/>
                    </a:lnTo>
                    <a:lnTo>
                      <a:pt x="43000" y="5547"/>
                    </a:lnTo>
                    <a:lnTo>
                      <a:pt x="46222" y="4366"/>
                    </a:lnTo>
                    <a:lnTo>
                      <a:pt x="49888" y="3287"/>
                    </a:lnTo>
                    <a:lnTo>
                      <a:pt x="54000" y="2311"/>
                    </a:lnTo>
                    <a:lnTo>
                      <a:pt x="58333" y="1541"/>
                    </a:lnTo>
                    <a:lnTo>
                      <a:pt x="63111" y="924"/>
                    </a:lnTo>
                    <a:lnTo>
                      <a:pt x="68333" y="410"/>
                    </a:lnTo>
                    <a:lnTo>
                      <a:pt x="73888" y="102"/>
                    </a:lnTo>
                    <a:lnTo>
                      <a:pt x="80111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45" name="Shape 645"/>
              <p:cNvSpPr/>
              <p:nvPr/>
            </p:nvSpPr>
            <p:spPr>
              <a:xfrm>
                <a:off x="4095879" y="2263894"/>
                <a:ext cx="162000" cy="131100"/>
              </a:xfrm>
              <a:custGeom>
                <a:pathLst>
                  <a:path extrusionOk="0" h="120000" w="120000">
                    <a:moveTo>
                      <a:pt x="83116" y="0"/>
                    </a:moveTo>
                    <a:lnTo>
                      <a:pt x="86099" y="212"/>
                    </a:lnTo>
                    <a:lnTo>
                      <a:pt x="88967" y="849"/>
                    </a:lnTo>
                    <a:lnTo>
                      <a:pt x="91778" y="1911"/>
                    </a:lnTo>
                    <a:lnTo>
                      <a:pt x="94359" y="3327"/>
                    </a:lnTo>
                    <a:lnTo>
                      <a:pt x="96768" y="5026"/>
                    </a:lnTo>
                    <a:lnTo>
                      <a:pt x="99063" y="7150"/>
                    </a:lnTo>
                    <a:lnTo>
                      <a:pt x="101070" y="9557"/>
                    </a:lnTo>
                    <a:lnTo>
                      <a:pt x="105200" y="8283"/>
                    </a:lnTo>
                    <a:lnTo>
                      <a:pt x="109216" y="6654"/>
                    </a:lnTo>
                    <a:lnTo>
                      <a:pt x="113059" y="4672"/>
                    </a:lnTo>
                    <a:lnTo>
                      <a:pt x="116730" y="2123"/>
                    </a:lnTo>
                    <a:lnTo>
                      <a:pt x="115640" y="5663"/>
                    </a:lnTo>
                    <a:lnTo>
                      <a:pt x="114263" y="8849"/>
                    </a:lnTo>
                    <a:lnTo>
                      <a:pt x="112543" y="11823"/>
                    </a:lnTo>
                    <a:lnTo>
                      <a:pt x="110592" y="14513"/>
                    </a:lnTo>
                    <a:lnTo>
                      <a:pt x="108355" y="16849"/>
                    </a:lnTo>
                    <a:lnTo>
                      <a:pt x="105889" y="18973"/>
                    </a:lnTo>
                    <a:lnTo>
                      <a:pt x="109560" y="18265"/>
                    </a:lnTo>
                    <a:lnTo>
                      <a:pt x="113173" y="17203"/>
                    </a:lnTo>
                    <a:lnTo>
                      <a:pt x="116615" y="15858"/>
                    </a:lnTo>
                    <a:lnTo>
                      <a:pt x="120000" y="14159"/>
                    </a:lnTo>
                    <a:lnTo>
                      <a:pt x="117992" y="17699"/>
                    </a:lnTo>
                    <a:lnTo>
                      <a:pt x="115697" y="21097"/>
                    </a:lnTo>
                    <a:lnTo>
                      <a:pt x="113231" y="24283"/>
                    </a:lnTo>
                    <a:lnTo>
                      <a:pt x="110592" y="27115"/>
                    </a:lnTo>
                    <a:lnTo>
                      <a:pt x="107724" y="29876"/>
                    </a:lnTo>
                    <a:lnTo>
                      <a:pt x="107839" y="33769"/>
                    </a:lnTo>
                    <a:lnTo>
                      <a:pt x="107724" y="38230"/>
                    </a:lnTo>
                    <a:lnTo>
                      <a:pt x="107380" y="42690"/>
                    </a:lnTo>
                    <a:lnTo>
                      <a:pt x="106921" y="47221"/>
                    </a:lnTo>
                    <a:lnTo>
                      <a:pt x="106175" y="51823"/>
                    </a:lnTo>
                    <a:lnTo>
                      <a:pt x="105315" y="56283"/>
                    </a:lnTo>
                    <a:lnTo>
                      <a:pt x="104168" y="60814"/>
                    </a:lnTo>
                    <a:lnTo>
                      <a:pt x="102906" y="65203"/>
                    </a:lnTo>
                    <a:lnTo>
                      <a:pt x="101414" y="69592"/>
                    </a:lnTo>
                    <a:lnTo>
                      <a:pt x="99751" y="73840"/>
                    </a:lnTo>
                    <a:lnTo>
                      <a:pt x="97858" y="78159"/>
                    </a:lnTo>
                    <a:lnTo>
                      <a:pt x="95736" y="82194"/>
                    </a:lnTo>
                    <a:lnTo>
                      <a:pt x="93499" y="86159"/>
                    </a:lnTo>
                    <a:lnTo>
                      <a:pt x="91089" y="89982"/>
                    </a:lnTo>
                    <a:lnTo>
                      <a:pt x="88393" y="93734"/>
                    </a:lnTo>
                    <a:lnTo>
                      <a:pt x="85640" y="97203"/>
                    </a:lnTo>
                    <a:lnTo>
                      <a:pt x="82600" y="100530"/>
                    </a:lnTo>
                    <a:lnTo>
                      <a:pt x="79445" y="103646"/>
                    </a:lnTo>
                    <a:lnTo>
                      <a:pt x="76061" y="106477"/>
                    </a:lnTo>
                    <a:lnTo>
                      <a:pt x="72447" y="109168"/>
                    </a:lnTo>
                    <a:lnTo>
                      <a:pt x="68776" y="111575"/>
                    </a:lnTo>
                    <a:lnTo>
                      <a:pt x="64875" y="113699"/>
                    </a:lnTo>
                    <a:lnTo>
                      <a:pt x="60745" y="115539"/>
                    </a:lnTo>
                    <a:lnTo>
                      <a:pt x="56500" y="117097"/>
                    </a:lnTo>
                    <a:lnTo>
                      <a:pt x="52084" y="118371"/>
                    </a:lnTo>
                    <a:lnTo>
                      <a:pt x="47495" y="119221"/>
                    </a:lnTo>
                    <a:lnTo>
                      <a:pt x="42734" y="119787"/>
                    </a:lnTo>
                    <a:lnTo>
                      <a:pt x="37801" y="120000"/>
                    </a:lnTo>
                    <a:lnTo>
                      <a:pt x="32581" y="119716"/>
                    </a:lnTo>
                    <a:lnTo>
                      <a:pt x="27533" y="119008"/>
                    </a:lnTo>
                    <a:lnTo>
                      <a:pt x="22600" y="117946"/>
                    </a:lnTo>
                    <a:lnTo>
                      <a:pt x="17782" y="116389"/>
                    </a:lnTo>
                    <a:lnTo>
                      <a:pt x="13078" y="114477"/>
                    </a:lnTo>
                    <a:lnTo>
                      <a:pt x="8546" y="112141"/>
                    </a:lnTo>
                    <a:lnTo>
                      <a:pt x="4187" y="109380"/>
                    </a:lnTo>
                    <a:lnTo>
                      <a:pt x="0" y="106336"/>
                    </a:lnTo>
                    <a:lnTo>
                      <a:pt x="2925" y="106690"/>
                    </a:lnTo>
                    <a:lnTo>
                      <a:pt x="5908" y="106831"/>
                    </a:lnTo>
                    <a:lnTo>
                      <a:pt x="10210" y="106548"/>
                    </a:lnTo>
                    <a:lnTo>
                      <a:pt x="14397" y="105911"/>
                    </a:lnTo>
                    <a:lnTo>
                      <a:pt x="18413" y="104778"/>
                    </a:lnTo>
                    <a:lnTo>
                      <a:pt x="22370" y="103292"/>
                    </a:lnTo>
                    <a:lnTo>
                      <a:pt x="26156" y="101522"/>
                    </a:lnTo>
                    <a:lnTo>
                      <a:pt x="29770" y="99256"/>
                    </a:lnTo>
                    <a:lnTo>
                      <a:pt x="33212" y="96707"/>
                    </a:lnTo>
                    <a:lnTo>
                      <a:pt x="36481" y="93805"/>
                    </a:lnTo>
                    <a:lnTo>
                      <a:pt x="33613" y="93592"/>
                    </a:lnTo>
                    <a:lnTo>
                      <a:pt x="30803" y="92884"/>
                    </a:lnTo>
                    <a:lnTo>
                      <a:pt x="28107" y="91752"/>
                    </a:lnTo>
                    <a:lnTo>
                      <a:pt x="25583" y="90477"/>
                    </a:lnTo>
                    <a:lnTo>
                      <a:pt x="23231" y="88637"/>
                    </a:lnTo>
                    <a:lnTo>
                      <a:pt x="20994" y="86654"/>
                    </a:lnTo>
                    <a:lnTo>
                      <a:pt x="19043" y="84389"/>
                    </a:lnTo>
                    <a:lnTo>
                      <a:pt x="17265" y="81840"/>
                    </a:lnTo>
                    <a:lnTo>
                      <a:pt x="15774" y="79008"/>
                    </a:lnTo>
                    <a:lnTo>
                      <a:pt x="14512" y="75964"/>
                    </a:lnTo>
                    <a:lnTo>
                      <a:pt x="13479" y="72778"/>
                    </a:lnTo>
                    <a:lnTo>
                      <a:pt x="15774" y="73203"/>
                    </a:lnTo>
                    <a:lnTo>
                      <a:pt x="18126" y="73345"/>
                    </a:lnTo>
                    <a:lnTo>
                      <a:pt x="20305" y="73203"/>
                    </a:lnTo>
                    <a:lnTo>
                      <a:pt x="22485" y="72849"/>
                    </a:lnTo>
                    <a:lnTo>
                      <a:pt x="24608" y="72212"/>
                    </a:lnTo>
                    <a:lnTo>
                      <a:pt x="21854" y="71362"/>
                    </a:lnTo>
                    <a:lnTo>
                      <a:pt x="19216" y="70159"/>
                    </a:lnTo>
                    <a:lnTo>
                      <a:pt x="16749" y="68530"/>
                    </a:lnTo>
                    <a:lnTo>
                      <a:pt x="14512" y="66548"/>
                    </a:lnTo>
                    <a:lnTo>
                      <a:pt x="12332" y="64353"/>
                    </a:lnTo>
                    <a:lnTo>
                      <a:pt x="10497" y="61876"/>
                    </a:lnTo>
                    <a:lnTo>
                      <a:pt x="8891" y="59185"/>
                    </a:lnTo>
                    <a:lnTo>
                      <a:pt x="7456" y="56141"/>
                    </a:lnTo>
                    <a:lnTo>
                      <a:pt x="6309" y="53026"/>
                    </a:lnTo>
                    <a:lnTo>
                      <a:pt x="5506" y="49628"/>
                    </a:lnTo>
                    <a:lnTo>
                      <a:pt x="4990" y="46159"/>
                    </a:lnTo>
                    <a:lnTo>
                      <a:pt x="4818" y="42548"/>
                    </a:lnTo>
                    <a:lnTo>
                      <a:pt x="4818" y="42194"/>
                    </a:lnTo>
                    <a:lnTo>
                      <a:pt x="7399" y="43681"/>
                    </a:lnTo>
                    <a:lnTo>
                      <a:pt x="10152" y="44814"/>
                    </a:lnTo>
                    <a:lnTo>
                      <a:pt x="13021" y="45592"/>
                    </a:lnTo>
                    <a:lnTo>
                      <a:pt x="16003" y="46017"/>
                    </a:lnTo>
                    <a:lnTo>
                      <a:pt x="13594" y="43752"/>
                    </a:lnTo>
                    <a:lnTo>
                      <a:pt x="11529" y="41274"/>
                    </a:lnTo>
                    <a:lnTo>
                      <a:pt x="9636" y="38371"/>
                    </a:lnTo>
                    <a:lnTo>
                      <a:pt x="8030" y="35256"/>
                    </a:lnTo>
                    <a:lnTo>
                      <a:pt x="6768" y="31929"/>
                    </a:lnTo>
                    <a:lnTo>
                      <a:pt x="5850" y="28318"/>
                    </a:lnTo>
                    <a:lnTo>
                      <a:pt x="5277" y="24637"/>
                    </a:lnTo>
                    <a:lnTo>
                      <a:pt x="5047" y="20743"/>
                    </a:lnTo>
                    <a:lnTo>
                      <a:pt x="5219" y="17486"/>
                    </a:lnTo>
                    <a:lnTo>
                      <a:pt x="5621" y="14300"/>
                    </a:lnTo>
                    <a:lnTo>
                      <a:pt x="6252" y="11185"/>
                    </a:lnTo>
                    <a:lnTo>
                      <a:pt x="7227" y="8283"/>
                    </a:lnTo>
                    <a:lnTo>
                      <a:pt x="8374" y="5522"/>
                    </a:lnTo>
                    <a:lnTo>
                      <a:pt x="11529" y="9911"/>
                    </a:lnTo>
                    <a:lnTo>
                      <a:pt x="14913" y="14159"/>
                    </a:lnTo>
                    <a:lnTo>
                      <a:pt x="18527" y="18053"/>
                    </a:lnTo>
                    <a:lnTo>
                      <a:pt x="22428" y="21592"/>
                    </a:lnTo>
                    <a:lnTo>
                      <a:pt x="26386" y="24778"/>
                    </a:lnTo>
                    <a:lnTo>
                      <a:pt x="30630" y="27752"/>
                    </a:lnTo>
                    <a:lnTo>
                      <a:pt x="34990" y="30230"/>
                    </a:lnTo>
                    <a:lnTo>
                      <a:pt x="39579" y="32424"/>
                    </a:lnTo>
                    <a:lnTo>
                      <a:pt x="44225" y="34265"/>
                    </a:lnTo>
                    <a:lnTo>
                      <a:pt x="49101" y="35610"/>
                    </a:lnTo>
                    <a:lnTo>
                      <a:pt x="54034" y="36672"/>
                    </a:lnTo>
                    <a:lnTo>
                      <a:pt x="59139" y="37168"/>
                    </a:lnTo>
                    <a:lnTo>
                      <a:pt x="58680" y="33769"/>
                    </a:lnTo>
                    <a:lnTo>
                      <a:pt x="58508" y="30230"/>
                    </a:lnTo>
                    <a:lnTo>
                      <a:pt x="58680" y="26477"/>
                    </a:lnTo>
                    <a:lnTo>
                      <a:pt x="59254" y="22796"/>
                    </a:lnTo>
                    <a:lnTo>
                      <a:pt x="60114" y="19256"/>
                    </a:lnTo>
                    <a:lnTo>
                      <a:pt x="61376" y="16000"/>
                    </a:lnTo>
                    <a:lnTo>
                      <a:pt x="62925" y="12955"/>
                    </a:lnTo>
                    <a:lnTo>
                      <a:pt x="64703" y="10194"/>
                    </a:lnTo>
                    <a:lnTo>
                      <a:pt x="66768" y="7575"/>
                    </a:lnTo>
                    <a:lnTo>
                      <a:pt x="69063" y="5451"/>
                    </a:lnTo>
                    <a:lnTo>
                      <a:pt x="71529" y="3539"/>
                    </a:lnTo>
                    <a:lnTo>
                      <a:pt x="74168" y="1982"/>
                    </a:lnTo>
                    <a:lnTo>
                      <a:pt x="77036" y="920"/>
                    </a:lnTo>
                    <a:lnTo>
                      <a:pt x="80019" y="212"/>
                    </a:lnTo>
                    <a:lnTo>
                      <a:pt x="83116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646" name="Shape 646"/>
              <p:cNvGrpSpPr/>
              <p:nvPr/>
            </p:nvGrpSpPr>
            <p:grpSpPr>
              <a:xfrm>
                <a:off x="3723587" y="2263884"/>
                <a:ext cx="207059" cy="131100"/>
                <a:chOff x="3470325" y="2711226"/>
                <a:chExt cx="207059" cy="131100"/>
              </a:xfrm>
            </p:grpSpPr>
            <p:sp>
              <p:nvSpPr>
                <p:cNvPr id="647" name="Shape 647"/>
                <p:cNvSpPr/>
                <p:nvPr/>
              </p:nvSpPr>
              <p:spPr>
                <a:xfrm>
                  <a:off x="3620984" y="2748557"/>
                  <a:ext cx="56400" cy="56400"/>
                </a:xfrm>
                <a:custGeom>
                  <a:pathLst>
                    <a:path extrusionOk="0" h="120000" w="120000">
                      <a:moveTo>
                        <a:pt x="40251" y="0"/>
                      </a:moveTo>
                      <a:lnTo>
                        <a:pt x="80125" y="0"/>
                      </a:lnTo>
                      <a:lnTo>
                        <a:pt x="80314" y="39747"/>
                      </a:lnTo>
                      <a:lnTo>
                        <a:pt x="120000" y="40126"/>
                      </a:lnTo>
                      <a:lnTo>
                        <a:pt x="120000" y="79873"/>
                      </a:lnTo>
                      <a:lnTo>
                        <a:pt x="80314" y="80252"/>
                      </a:lnTo>
                      <a:lnTo>
                        <a:pt x="80125" y="120000"/>
                      </a:lnTo>
                      <a:lnTo>
                        <a:pt x="40251" y="120000"/>
                      </a:lnTo>
                      <a:lnTo>
                        <a:pt x="39874" y="80252"/>
                      </a:lnTo>
                      <a:lnTo>
                        <a:pt x="0" y="79873"/>
                      </a:lnTo>
                      <a:lnTo>
                        <a:pt x="0" y="40126"/>
                      </a:lnTo>
                      <a:lnTo>
                        <a:pt x="39874" y="39747"/>
                      </a:lnTo>
                      <a:lnTo>
                        <a:pt x="40251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None/>
                  </a:pPr>
                  <a:r>
                    <a:t/>
                  </a: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48" name="Shape 648"/>
                <p:cNvSpPr/>
                <p:nvPr/>
              </p:nvSpPr>
              <p:spPr>
                <a:xfrm>
                  <a:off x="3470325" y="2711226"/>
                  <a:ext cx="128700" cy="131100"/>
                </a:xfrm>
                <a:custGeom>
                  <a:pathLst>
                    <a:path extrusionOk="0" h="120000" w="120000">
                      <a:moveTo>
                        <a:pt x="63475" y="0"/>
                      </a:moveTo>
                      <a:lnTo>
                        <a:pt x="68772" y="325"/>
                      </a:lnTo>
                      <a:lnTo>
                        <a:pt x="73986" y="1219"/>
                      </a:lnTo>
                      <a:lnTo>
                        <a:pt x="79117" y="2439"/>
                      </a:lnTo>
                      <a:lnTo>
                        <a:pt x="84000" y="4227"/>
                      </a:lnTo>
                      <a:lnTo>
                        <a:pt x="88882" y="6422"/>
                      </a:lnTo>
                      <a:lnTo>
                        <a:pt x="93517" y="8943"/>
                      </a:lnTo>
                      <a:lnTo>
                        <a:pt x="97903" y="11788"/>
                      </a:lnTo>
                      <a:lnTo>
                        <a:pt x="102124" y="14959"/>
                      </a:lnTo>
                      <a:lnTo>
                        <a:pt x="97075" y="20243"/>
                      </a:lnTo>
                      <a:lnTo>
                        <a:pt x="91862" y="25528"/>
                      </a:lnTo>
                      <a:lnTo>
                        <a:pt x="86565" y="30650"/>
                      </a:lnTo>
                      <a:lnTo>
                        <a:pt x="82924" y="28617"/>
                      </a:lnTo>
                      <a:lnTo>
                        <a:pt x="79117" y="26747"/>
                      </a:lnTo>
                      <a:lnTo>
                        <a:pt x="75144" y="25040"/>
                      </a:lnTo>
                      <a:lnTo>
                        <a:pt x="71172" y="23658"/>
                      </a:lnTo>
                      <a:lnTo>
                        <a:pt x="67034" y="22682"/>
                      </a:lnTo>
                      <a:lnTo>
                        <a:pt x="62979" y="22113"/>
                      </a:lnTo>
                      <a:lnTo>
                        <a:pt x="58758" y="22113"/>
                      </a:lnTo>
                      <a:lnTo>
                        <a:pt x="54537" y="22601"/>
                      </a:lnTo>
                      <a:lnTo>
                        <a:pt x="50317" y="23739"/>
                      </a:lnTo>
                      <a:lnTo>
                        <a:pt x="46427" y="25121"/>
                      </a:lnTo>
                      <a:lnTo>
                        <a:pt x="42703" y="26910"/>
                      </a:lnTo>
                      <a:lnTo>
                        <a:pt x="39310" y="29024"/>
                      </a:lnTo>
                      <a:lnTo>
                        <a:pt x="36082" y="31626"/>
                      </a:lnTo>
                      <a:lnTo>
                        <a:pt x="33186" y="34471"/>
                      </a:lnTo>
                      <a:lnTo>
                        <a:pt x="30620" y="37642"/>
                      </a:lnTo>
                      <a:lnTo>
                        <a:pt x="28468" y="41056"/>
                      </a:lnTo>
                      <a:lnTo>
                        <a:pt x="26648" y="44634"/>
                      </a:lnTo>
                      <a:lnTo>
                        <a:pt x="25075" y="48373"/>
                      </a:lnTo>
                      <a:lnTo>
                        <a:pt x="24000" y="52195"/>
                      </a:lnTo>
                      <a:lnTo>
                        <a:pt x="23337" y="56260"/>
                      </a:lnTo>
                      <a:lnTo>
                        <a:pt x="23172" y="60243"/>
                      </a:lnTo>
                      <a:lnTo>
                        <a:pt x="23420" y="64308"/>
                      </a:lnTo>
                      <a:lnTo>
                        <a:pt x="24165" y="68211"/>
                      </a:lnTo>
                      <a:lnTo>
                        <a:pt x="25324" y="72113"/>
                      </a:lnTo>
                      <a:lnTo>
                        <a:pt x="26731" y="75772"/>
                      </a:lnTo>
                      <a:lnTo>
                        <a:pt x="28551" y="79268"/>
                      </a:lnTo>
                      <a:lnTo>
                        <a:pt x="30703" y="82520"/>
                      </a:lnTo>
                      <a:lnTo>
                        <a:pt x="33186" y="85447"/>
                      </a:lnTo>
                      <a:lnTo>
                        <a:pt x="36000" y="88130"/>
                      </a:lnTo>
                      <a:lnTo>
                        <a:pt x="39062" y="90569"/>
                      </a:lnTo>
                      <a:lnTo>
                        <a:pt x="42289" y="92601"/>
                      </a:lnTo>
                      <a:lnTo>
                        <a:pt x="45765" y="94390"/>
                      </a:lnTo>
                      <a:lnTo>
                        <a:pt x="49406" y="95853"/>
                      </a:lnTo>
                      <a:lnTo>
                        <a:pt x="53296" y="96910"/>
                      </a:lnTo>
                      <a:lnTo>
                        <a:pt x="57103" y="97560"/>
                      </a:lnTo>
                      <a:lnTo>
                        <a:pt x="60993" y="97886"/>
                      </a:lnTo>
                      <a:lnTo>
                        <a:pt x="64965" y="97804"/>
                      </a:lnTo>
                      <a:lnTo>
                        <a:pt x="68772" y="97398"/>
                      </a:lnTo>
                      <a:lnTo>
                        <a:pt x="72744" y="96341"/>
                      </a:lnTo>
                      <a:lnTo>
                        <a:pt x="76468" y="95040"/>
                      </a:lnTo>
                      <a:lnTo>
                        <a:pt x="79696" y="93577"/>
                      </a:lnTo>
                      <a:lnTo>
                        <a:pt x="82675" y="91869"/>
                      </a:lnTo>
                      <a:lnTo>
                        <a:pt x="85489" y="89756"/>
                      </a:lnTo>
                      <a:lnTo>
                        <a:pt x="87972" y="87317"/>
                      </a:lnTo>
                      <a:lnTo>
                        <a:pt x="90124" y="84634"/>
                      </a:lnTo>
                      <a:lnTo>
                        <a:pt x="92110" y="81788"/>
                      </a:lnTo>
                      <a:lnTo>
                        <a:pt x="93848" y="78780"/>
                      </a:lnTo>
                      <a:lnTo>
                        <a:pt x="95172" y="75609"/>
                      </a:lnTo>
                      <a:lnTo>
                        <a:pt x="96331" y="72357"/>
                      </a:lnTo>
                      <a:lnTo>
                        <a:pt x="78703" y="72113"/>
                      </a:lnTo>
                      <a:lnTo>
                        <a:pt x="61241" y="71869"/>
                      </a:lnTo>
                      <a:lnTo>
                        <a:pt x="61241" y="51463"/>
                      </a:lnTo>
                      <a:lnTo>
                        <a:pt x="90455" y="51463"/>
                      </a:lnTo>
                      <a:lnTo>
                        <a:pt x="119751" y="51544"/>
                      </a:lnTo>
                      <a:lnTo>
                        <a:pt x="120000" y="56097"/>
                      </a:lnTo>
                      <a:lnTo>
                        <a:pt x="120000" y="60813"/>
                      </a:lnTo>
                      <a:lnTo>
                        <a:pt x="119834" y="65365"/>
                      </a:lnTo>
                      <a:lnTo>
                        <a:pt x="119337" y="70000"/>
                      </a:lnTo>
                      <a:lnTo>
                        <a:pt x="118675" y="74552"/>
                      </a:lnTo>
                      <a:lnTo>
                        <a:pt x="117600" y="79024"/>
                      </a:lnTo>
                      <a:lnTo>
                        <a:pt x="116275" y="83414"/>
                      </a:lnTo>
                      <a:lnTo>
                        <a:pt x="114620" y="87723"/>
                      </a:lnTo>
                      <a:lnTo>
                        <a:pt x="112634" y="91788"/>
                      </a:lnTo>
                      <a:lnTo>
                        <a:pt x="110151" y="95853"/>
                      </a:lnTo>
                      <a:lnTo>
                        <a:pt x="107337" y="99593"/>
                      </a:lnTo>
                      <a:lnTo>
                        <a:pt x="104110" y="103170"/>
                      </a:lnTo>
                      <a:lnTo>
                        <a:pt x="100634" y="106504"/>
                      </a:lnTo>
                      <a:lnTo>
                        <a:pt x="96827" y="109430"/>
                      </a:lnTo>
                      <a:lnTo>
                        <a:pt x="92772" y="112032"/>
                      </a:lnTo>
                      <a:lnTo>
                        <a:pt x="88634" y="114146"/>
                      </a:lnTo>
                      <a:lnTo>
                        <a:pt x="84165" y="116016"/>
                      </a:lnTo>
                      <a:lnTo>
                        <a:pt x="79531" y="117560"/>
                      </a:lnTo>
                      <a:lnTo>
                        <a:pt x="74813" y="118699"/>
                      </a:lnTo>
                      <a:lnTo>
                        <a:pt x="70096" y="119512"/>
                      </a:lnTo>
                      <a:lnTo>
                        <a:pt x="65213" y="119918"/>
                      </a:lnTo>
                      <a:lnTo>
                        <a:pt x="60413" y="120000"/>
                      </a:lnTo>
                      <a:lnTo>
                        <a:pt x="55448" y="119756"/>
                      </a:lnTo>
                      <a:lnTo>
                        <a:pt x="50731" y="119105"/>
                      </a:lnTo>
                      <a:lnTo>
                        <a:pt x="45931" y="118130"/>
                      </a:lnTo>
                      <a:lnTo>
                        <a:pt x="41296" y="116747"/>
                      </a:lnTo>
                      <a:lnTo>
                        <a:pt x="36165" y="114878"/>
                      </a:lnTo>
                      <a:lnTo>
                        <a:pt x="31365" y="112601"/>
                      </a:lnTo>
                      <a:lnTo>
                        <a:pt x="26813" y="109674"/>
                      </a:lnTo>
                      <a:lnTo>
                        <a:pt x="22427" y="106585"/>
                      </a:lnTo>
                      <a:lnTo>
                        <a:pt x="18372" y="103008"/>
                      </a:lnTo>
                      <a:lnTo>
                        <a:pt x="14731" y="99024"/>
                      </a:lnTo>
                      <a:lnTo>
                        <a:pt x="11337" y="94959"/>
                      </a:lnTo>
                      <a:lnTo>
                        <a:pt x="8441" y="90487"/>
                      </a:lnTo>
                      <a:lnTo>
                        <a:pt x="5875" y="85853"/>
                      </a:lnTo>
                      <a:lnTo>
                        <a:pt x="3724" y="80894"/>
                      </a:lnTo>
                      <a:lnTo>
                        <a:pt x="2068" y="75934"/>
                      </a:lnTo>
                      <a:lnTo>
                        <a:pt x="827" y="70731"/>
                      </a:lnTo>
                      <a:lnTo>
                        <a:pt x="248" y="65447"/>
                      </a:lnTo>
                      <a:lnTo>
                        <a:pt x="0" y="60081"/>
                      </a:lnTo>
                      <a:lnTo>
                        <a:pt x="165" y="54634"/>
                      </a:lnTo>
                      <a:lnTo>
                        <a:pt x="744" y="49349"/>
                      </a:lnTo>
                      <a:lnTo>
                        <a:pt x="1986" y="44065"/>
                      </a:lnTo>
                      <a:lnTo>
                        <a:pt x="3558" y="38943"/>
                      </a:lnTo>
                      <a:lnTo>
                        <a:pt x="5793" y="34065"/>
                      </a:lnTo>
                      <a:lnTo>
                        <a:pt x="8441" y="29268"/>
                      </a:lnTo>
                      <a:lnTo>
                        <a:pt x="11420" y="24796"/>
                      </a:lnTo>
                      <a:lnTo>
                        <a:pt x="14896" y="20650"/>
                      </a:lnTo>
                      <a:lnTo>
                        <a:pt x="18703" y="16747"/>
                      </a:lnTo>
                      <a:lnTo>
                        <a:pt x="22758" y="13170"/>
                      </a:lnTo>
                      <a:lnTo>
                        <a:pt x="27227" y="10000"/>
                      </a:lnTo>
                      <a:lnTo>
                        <a:pt x="31944" y="7154"/>
                      </a:lnTo>
                      <a:lnTo>
                        <a:pt x="36744" y="4796"/>
                      </a:lnTo>
                      <a:lnTo>
                        <a:pt x="41875" y="2845"/>
                      </a:lnTo>
                      <a:lnTo>
                        <a:pt x="47172" y="1382"/>
                      </a:lnTo>
                      <a:lnTo>
                        <a:pt x="52551" y="487"/>
                      </a:lnTo>
                      <a:lnTo>
                        <a:pt x="58096" y="162"/>
                      </a:lnTo>
                      <a:lnTo>
                        <a:pt x="63475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None/>
                  </a:pPr>
                  <a:r>
                    <a:t/>
                  </a: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sp>
        <p:nvSpPr>
          <p:cNvPr id="649" name="Shape 649"/>
          <p:cNvSpPr txBox="1"/>
          <p:nvPr/>
        </p:nvSpPr>
        <p:spPr>
          <a:xfrm>
            <a:off x="459000" y="6282000"/>
            <a:ext cx="1215000" cy="4053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0" name="Shape 650"/>
          <p:cNvSpPr/>
          <p:nvPr/>
        </p:nvSpPr>
        <p:spPr>
          <a:xfrm>
            <a:off x="4141182" y="5543582"/>
            <a:ext cx="158100" cy="170400"/>
          </a:xfrm>
          <a:custGeom>
            <a:pathLst>
              <a:path extrusionOk="0" h="120000" w="120000">
                <a:moveTo>
                  <a:pt x="83116" y="0"/>
                </a:moveTo>
                <a:lnTo>
                  <a:pt x="86099" y="212"/>
                </a:lnTo>
                <a:lnTo>
                  <a:pt x="88967" y="849"/>
                </a:lnTo>
                <a:lnTo>
                  <a:pt x="91778" y="1911"/>
                </a:lnTo>
                <a:lnTo>
                  <a:pt x="94359" y="3327"/>
                </a:lnTo>
                <a:lnTo>
                  <a:pt x="96768" y="5026"/>
                </a:lnTo>
                <a:lnTo>
                  <a:pt x="99063" y="7150"/>
                </a:lnTo>
                <a:lnTo>
                  <a:pt x="101070" y="9557"/>
                </a:lnTo>
                <a:lnTo>
                  <a:pt x="105200" y="8283"/>
                </a:lnTo>
                <a:lnTo>
                  <a:pt x="109216" y="6654"/>
                </a:lnTo>
                <a:lnTo>
                  <a:pt x="113059" y="4672"/>
                </a:lnTo>
                <a:lnTo>
                  <a:pt x="116730" y="2123"/>
                </a:lnTo>
                <a:lnTo>
                  <a:pt x="115640" y="5663"/>
                </a:lnTo>
                <a:lnTo>
                  <a:pt x="114263" y="8849"/>
                </a:lnTo>
                <a:lnTo>
                  <a:pt x="112543" y="11823"/>
                </a:lnTo>
                <a:lnTo>
                  <a:pt x="110592" y="14513"/>
                </a:lnTo>
                <a:lnTo>
                  <a:pt x="108355" y="16849"/>
                </a:lnTo>
                <a:lnTo>
                  <a:pt x="105889" y="18973"/>
                </a:lnTo>
                <a:lnTo>
                  <a:pt x="109560" y="18265"/>
                </a:lnTo>
                <a:lnTo>
                  <a:pt x="113173" y="17203"/>
                </a:lnTo>
                <a:lnTo>
                  <a:pt x="116615" y="15858"/>
                </a:lnTo>
                <a:lnTo>
                  <a:pt x="120000" y="14159"/>
                </a:lnTo>
                <a:lnTo>
                  <a:pt x="117992" y="17699"/>
                </a:lnTo>
                <a:lnTo>
                  <a:pt x="115697" y="21097"/>
                </a:lnTo>
                <a:lnTo>
                  <a:pt x="113231" y="24283"/>
                </a:lnTo>
                <a:lnTo>
                  <a:pt x="110592" y="27115"/>
                </a:lnTo>
                <a:lnTo>
                  <a:pt x="107724" y="29876"/>
                </a:lnTo>
                <a:lnTo>
                  <a:pt x="107839" y="33769"/>
                </a:lnTo>
                <a:lnTo>
                  <a:pt x="107724" y="38230"/>
                </a:lnTo>
                <a:lnTo>
                  <a:pt x="107380" y="42690"/>
                </a:lnTo>
                <a:lnTo>
                  <a:pt x="106921" y="47221"/>
                </a:lnTo>
                <a:lnTo>
                  <a:pt x="106175" y="51823"/>
                </a:lnTo>
                <a:lnTo>
                  <a:pt x="105315" y="56283"/>
                </a:lnTo>
                <a:lnTo>
                  <a:pt x="104168" y="60814"/>
                </a:lnTo>
                <a:lnTo>
                  <a:pt x="102906" y="65203"/>
                </a:lnTo>
                <a:lnTo>
                  <a:pt x="101414" y="69592"/>
                </a:lnTo>
                <a:lnTo>
                  <a:pt x="99751" y="73840"/>
                </a:lnTo>
                <a:lnTo>
                  <a:pt x="97858" y="78159"/>
                </a:lnTo>
                <a:lnTo>
                  <a:pt x="95736" y="82194"/>
                </a:lnTo>
                <a:lnTo>
                  <a:pt x="93499" y="86159"/>
                </a:lnTo>
                <a:lnTo>
                  <a:pt x="91089" y="89982"/>
                </a:lnTo>
                <a:lnTo>
                  <a:pt x="88393" y="93734"/>
                </a:lnTo>
                <a:lnTo>
                  <a:pt x="85640" y="97203"/>
                </a:lnTo>
                <a:lnTo>
                  <a:pt x="82600" y="100530"/>
                </a:lnTo>
                <a:lnTo>
                  <a:pt x="79445" y="103646"/>
                </a:lnTo>
                <a:lnTo>
                  <a:pt x="76061" y="106477"/>
                </a:lnTo>
                <a:lnTo>
                  <a:pt x="72447" y="109168"/>
                </a:lnTo>
                <a:lnTo>
                  <a:pt x="68776" y="111575"/>
                </a:lnTo>
                <a:lnTo>
                  <a:pt x="64875" y="113699"/>
                </a:lnTo>
                <a:lnTo>
                  <a:pt x="60745" y="115539"/>
                </a:lnTo>
                <a:lnTo>
                  <a:pt x="56500" y="117097"/>
                </a:lnTo>
                <a:lnTo>
                  <a:pt x="52084" y="118371"/>
                </a:lnTo>
                <a:lnTo>
                  <a:pt x="47495" y="119221"/>
                </a:lnTo>
                <a:lnTo>
                  <a:pt x="42734" y="119787"/>
                </a:lnTo>
                <a:lnTo>
                  <a:pt x="37801" y="120000"/>
                </a:lnTo>
                <a:lnTo>
                  <a:pt x="32581" y="119716"/>
                </a:lnTo>
                <a:lnTo>
                  <a:pt x="27533" y="119008"/>
                </a:lnTo>
                <a:lnTo>
                  <a:pt x="22600" y="117946"/>
                </a:lnTo>
                <a:lnTo>
                  <a:pt x="17782" y="116389"/>
                </a:lnTo>
                <a:lnTo>
                  <a:pt x="13078" y="114477"/>
                </a:lnTo>
                <a:lnTo>
                  <a:pt x="8546" y="112141"/>
                </a:lnTo>
                <a:lnTo>
                  <a:pt x="4187" y="109380"/>
                </a:lnTo>
                <a:lnTo>
                  <a:pt x="0" y="106336"/>
                </a:lnTo>
                <a:lnTo>
                  <a:pt x="2925" y="106690"/>
                </a:lnTo>
                <a:lnTo>
                  <a:pt x="5908" y="106831"/>
                </a:lnTo>
                <a:lnTo>
                  <a:pt x="10210" y="106548"/>
                </a:lnTo>
                <a:lnTo>
                  <a:pt x="14397" y="105911"/>
                </a:lnTo>
                <a:lnTo>
                  <a:pt x="18413" y="104778"/>
                </a:lnTo>
                <a:lnTo>
                  <a:pt x="22370" y="103292"/>
                </a:lnTo>
                <a:lnTo>
                  <a:pt x="26156" y="101522"/>
                </a:lnTo>
                <a:lnTo>
                  <a:pt x="29770" y="99256"/>
                </a:lnTo>
                <a:lnTo>
                  <a:pt x="33212" y="96707"/>
                </a:lnTo>
                <a:lnTo>
                  <a:pt x="36481" y="93805"/>
                </a:lnTo>
                <a:lnTo>
                  <a:pt x="33613" y="93592"/>
                </a:lnTo>
                <a:lnTo>
                  <a:pt x="30803" y="92884"/>
                </a:lnTo>
                <a:lnTo>
                  <a:pt x="28107" y="91752"/>
                </a:lnTo>
                <a:lnTo>
                  <a:pt x="25583" y="90477"/>
                </a:lnTo>
                <a:lnTo>
                  <a:pt x="23231" y="88637"/>
                </a:lnTo>
                <a:lnTo>
                  <a:pt x="20994" y="86654"/>
                </a:lnTo>
                <a:lnTo>
                  <a:pt x="19043" y="84389"/>
                </a:lnTo>
                <a:lnTo>
                  <a:pt x="17265" y="81840"/>
                </a:lnTo>
                <a:lnTo>
                  <a:pt x="15774" y="79008"/>
                </a:lnTo>
                <a:lnTo>
                  <a:pt x="14512" y="75964"/>
                </a:lnTo>
                <a:lnTo>
                  <a:pt x="13479" y="72778"/>
                </a:lnTo>
                <a:lnTo>
                  <a:pt x="15774" y="73203"/>
                </a:lnTo>
                <a:lnTo>
                  <a:pt x="18126" y="73345"/>
                </a:lnTo>
                <a:lnTo>
                  <a:pt x="20305" y="73203"/>
                </a:lnTo>
                <a:lnTo>
                  <a:pt x="22485" y="72849"/>
                </a:lnTo>
                <a:lnTo>
                  <a:pt x="24608" y="72212"/>
                </a:lnTo>
                <a:lnTo>
                  <a:pt x="21854" y="71362"/>
                </a:lnTo>
                <a:lnTo>
                  <a:pt x="19216" y="70159"/>
                </a:lnTo>
                <a:lnTo>
                  <a:pt x="16749" y="68530"/>
                </a:lnTo>
                <a:lnTo>
                  <a:pt x="14512" y="66548"/>
                </a:lnTo>
                <a:lnTo>
                  <a:pt x="12332" y="64353"/>
                </a:lnTo>
                <a:lnTo>
                  <a:pt x="10497" y="61876"/>
                </a:lnTo>
                <a:lnTo>
                  <a:pt x="8891" y="59185"/>
                </a:lnTo>
                <a:lnTo>
                  <a:pt x="7456" y="56141"/>
                </a:lnTo>
                <a:lnTo>
                  <a:pt x="6309" y="53026"/>
                </a:lnTo>
                <a:lnTo>
                  <a:pt x="5506" y="49628"/>
                </a:lnTo>
                <a:lnTo>
                  <a:pt x="4990" y="46159"/>
                </a:lnTo>
                <a:lnTo>
                  <a:pt x="4818" y="42548"/>
                </a:lnTo>
                <a:lnTo>
                  <a:pt x="4818" y="42194"/>
                </a:lnTo>
                <a:lnTo>
                  <a:pt x="7399" y="43681"/>
                </a:lnTo>
                <a:lnTo>
                  <a:pt x="10152" y="44814"/>
                </a:lnTo>
                <a:lnTo>
                  <a:pt x="13021" y="45592"/>
                </a:lnTo>
                <a:lnTo>
                  <a:pt x="16003" y="46017"/>
                </a:lnTo>
                <a:lnTo>
                  <a:pt x="13594" y="43752"/>
                </a:lnTo>
                <a:lnTo>
                  <a:pt x="11529" y="41274"/>
                </a:lnTo>
                <a:lnTo>
                  <a:pt x="9636" y="38371"/>
                </a:lnTo>
                <a:lnTo>
                  <a:pt x="8030" y="35256"/>
                </a:lnTo>
                <a:lnTo>
                  <a:pt x="6768" y="31929"/>
                </a:lnTo>
                <a:lnTo>
                  <a:pt x="5850" y="28318"/>
                </a:lnTo>
                <a:lnTo>
                  <a:pt x="5277" y="24637"/>
                </a:lnTo>
                <a:lnTo>
                  <a:pt x="5047" y="20743"/>
                </a:lnTo>
                <a:lnTo>
                  <a:pt x="5219" y="17486"/>
                </a:lnTo>
                <a:lnTo>
                  <a:pt x="5621" y="14300"/>
                </a:lnTo>
                <a:lnTo>
                  <a:pt x="6252" y="11185"/>
                </a:lnTo>
                <a:lnTo>
                  <a:pt x="7227" y="8283"/>
                </a:lnTo>
                <a:lnTo>
                  <a:pt x="8374" y="5522"/>
                </a:lnTo>
                <a:lnTo>
                  <a:pt x="11529" y="9911"/>
                </a:lnTo>
                <a:lnTo>
                  <a:pt x="14913" y="14159"/>
                </a:lnTo>
                <a:lnTo>
                  <a:pt x="18527" y="18053"/>
                </a:lnTo>
                <a:lnTo>
                  <a:pt x="22428" y="21592"/>
                </a:lnTo>
                <a:lnTo>
                  <a:pt x="26386" y="24778"/>
                </a:lnTo>
                <a:lnTo>
                  <a:pt x="30630" y="27752"/>
                </a:lnTo>
                <a:lnTo>
                  <a:pt x="34990" y="30230"/>
                </a:lnTo>
                <a:lnTo>
                  <a:pt x="39579" y="32424"/>
                </a:lnTo>
                <a:lnTo>
                  <a:pt x="44225" y="34265"/>
                </a:lnTo>
                <a:lnTo>
                  <a:pt x="49101" y="35610"/>
                </a:lnTo>
                <a:lnTo>
                  <a:pt x="54034" y="36672"/>
                </a:lnTo>
                <a:lnTo>
                  <a:pt x="59139" y="37168"/>
                </a:lnTo>
                <a:lnTo>
                  <a:pt x="58680" y="33769"/>
                </a:lnTo>
                <a:lnTo>
                  <a:pt x="58508" y="30230"/>
                </a:lnTo>
                <a:lnTo>
                  <a:pt x="58680" y="26477"/>
                </a:lnTo>
                <a:lnTo>
                  <a:pt x="59254" y="22796"/>
                </a:lnTo>
                <a:lnTo>
                  <a:pt x="60114" y="19256"/>
                </a:lnTo>
                <a:lnTo>
                  <a:pt x="61376" y="16000"/>
                </a:lnTo>
                <a:lnTo>
                  <a:pt x="62925" y="12955"/>
                </a:lnTo>
                <a:lnTo>
                  <a:pt x="64703" y="10194"/>
                </a:lnTo>
                <a:lnTo>
                  <a:pt x="66768" y="7575"/>
                </a:lnTo>
                <a:lnTo>
                  <a:pt x="69063" y="5451"/>
                </a:lnTo>
                <a:lnTo>
                  <a:pt x="71529" y="3539"/>
                </a:lnTo>
                <a:lnTo>
                  <a:pt x="74168" y="1982"/>
                </a:lnTo>
                <a:lnTo>
                  <a:pt x="77036" y="920"/>
                </a:lnTo>
                <a:lnTo>
                  <a:pt x="80019" y="212"/>
                </a:lnTo>
                <a:lnTo>
                  <a:pt x="83116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1" name="Shape 651"/>
          <p:cNvSpPr/>
          <p:nvPr/>
        </p:nvSpPr>
        <p:spPr>
          <a:xfrm>
            <a:off x="5833820" y="2948515"/>
            <a:ext cx="158100" cy="170400"/>
          </a:xfrm>
          <a:custGeom>
            <a:pathLst>
              <a:path extrusionOk="0" h="120000" w="120000">
                <a:moveTo>
                  <a:pt x="83116" y="0"/>
                </a:moveTo>
                <a:lnTo>
                  <a:pt x="86099" y="212"/>
                </a:lnTo>
                <a:lnTo>
                  <a:pt x="88967" y="849"/>
                </a:lnTo>
                <a:lnTo>
                  <a:pt x="91778" y="1911"/>
                </a:lnTo>
                <a:lnTo>
                  <a:pt x="94359" y="3327"/>
                </a:lnTo>
                <a:lnTo>
                  <a:pt x="96768" y="5026"/>
                </a:lnTo>
                <a:lnTo>
                  <a:pt x="99063" y="7150"/>
                </a:lnTo>
                <a:lnTo>
                  <a:pt x="101070" y="9557"/>
                </a:lnTo>
                <a:lnTo>
                  <a:pt x="105200" y="8283"/>
                </a:lnTo>
                <a:lnTo>
                  <a:pt x="109216" y="6654"/>
                </a:lnTo>
                <a:lnTo>
                  <a:pt x="113059" y="4672"/>
                </a:lnTo>
                <a:lnTo>
                  <a:pt x="116730" y="2123"/>
                </a:lnTo>
                <a:lnTo>
                  <a:pt x="115640" y="5663"/>
                </a:lnTo>
                <a:lnTo>
                  <a:pt x="114263" y="8849"/>
                </a:lnTo>
                <a:lnTo>
                  <a:pt x="112543" y="11823"/>
                </a:lnTo>
                <a:lnTo>
                  <a:pt x="110592" y="14513"/>
                </a:lnTo>
                <a:lnTo>
                  <a:pt x="108355" y="16849"/>
                </a:lnTo>
                <a:lnTo>
                  <a:pt x="105889" y="18973"/>
                </a:lnTo>
                <a:lnTo>
                  <a:pt x="109560" y="18265"/>
                </a:lnTo>
                <a:lnTo>
                  <a:pt x="113173" y="17203"/>
                </a:lnTo>
                <a:lnTo>
                  <a:pt x="116615" y="15858"/>
                </a:lnTo>
                <a:lnTo>
                  <a:pt x="120000" y="14159"/>
                </a:lnTo>
                <a:lnTo>
                  <a:pt x="117992" y="17699"/>
                </a:lnTo>
                <a:lnTo>
                  <a:pt x="115697" y="21097"/>
                </a:lnTo>
                <a:lnTo>
                  <a:pt x="113231" y="24283"/>
                </a:lnTo>
                <a:lnTo>
                  <a:pt x="110592" y="27115"/>
                </a:lnTo>
                <a:lnTo>
                  <a:pt x="107724" y="29876"/>
                </a:lnTo>
                <a:lnTo>
                  <a:pt x="107839" y="33769"/>
                </a:lnTo>
                <a:lnTo>
                  <a:pt x="107724" y="38230"/>
                </a:lnTo>
                <a:lnTo>
                  <a:pt x="107380" y="42690"/>
                </a:lnTo>
                <a:lnTo>
                  <a:pt x="106921" y="47221"/>
                </a:lnTo>
                <a:lnTo>
                  <a:pt x="106175" y="51823"/>
                </a:lnTo>
                <a:lnTo>
                  <a:pt x="105315" y="56283"/>
                </a:lnTo>
                <a:lnTo>
                  <a:pt x="104168" y="60814"/>
                </a:lnTo>
                <a:lnTo>
                  <a:pt x="102906" y="65203"/>
                </a:lnTo>
                <a:lnTo>
                  <a:pt x="101414" y="69592"/>
                </a:lnTo>
                <a:lnTo>
                  <a:pt x="99751" y="73840"/>
                </a:lnTo>
                <a:lnTo>
                  <a:pt x="97858" y="78159"/>
                </a:lnTo>
                <a:lnTo>
                  <a:pt x="95736" y="82194"/>
                </a:lnTo>
                <a:lnTo>
                  <a:pt x="93499" y="86159"/>
                </a:lnTo>
                <a:lnTo>
                  <a:pt x="91089" y="89982"/>
                </a:lnTo>
                <a:lnTo>
                  <a:pt x="88393" y="93734"/>
                </a:lnTo>
                <a:lnTo>
                  <a:pt x="85640" y="97203"/>
                </a:lnTo>
                <a:lnTo>
                  <a:pt x="82600" y="100530"/>
                </a:lnTo>
                <a:lnTo>
                  <a:pt x="79445" y="103646"/>
                </a:lnTo>
                <a:lnTo>
                  <a:pt x="76061" y="106477"/>
                </a:lnTo>
                <a:lnTo>
                  <a:pt x="72447" y="109168"/>
                </a:lnTo>
                <a:lnTo>
                  <a:pt x="68776" y="111575"/>
                </a:lnTo>
                <a:lnTo>
                  <a:pt x="64875" y="113699"/>
                </a:lnTo>
                <a:lnTo>
                  <a:pt x="60745" y="115539"/>
                </a:lnTo>
                <a:lnTo>
                  <a:pt x="56500" y="117097"/>
                </a:lnTo>
                <a:lnTo>
                  <a:pt x="52084" y="118371"/>
                </a:lnTo>
                <a:lnTo>
                  <a:pt x="47495" y="119221"/>
                </a:lnTo>
                <a:lnTo>
                  <a:pt x="42734" y="119787"/>
                </a:lnTo>
                <a:lnTo>
                  <a:pt x="37801" y="120000"/>
                </a:lnTo>
                <a:lnTo>
                  <a:pt x="32581" y="119716"/>
                </a:lnTo>
                <a:lnTo>
                  <a:pt x="27533" y="119008"/>
                </a:lnTo>
                <a:lnTo>
                  <a:pt x="22600" y="117946"/>
                </a:lnTo>
                <a:lnTo>
                  <a:pt x="17782" y="116389"/>
                </a:lnTo>
                <a:lnTo>
                  <a:pt x="13078" y="114477"/>
                </a:lnTo>
                <a:lnTo>
                  <a:pt x="8546" y="112141"/>
                </a:lnTo>
                <a:lnTo>
                  <a:pt x="4187" y="109380"/>
                </a:lnTo>
                <a:lnTo>
                  <a:pt x="0" y="106336"/>
                </a:lnTo>
                <a:lnTo>
                  <a:pt x="2925" y="106690"/>
                </a:lnTo>
                <a:lnTo>
                  <a:pt x="5908" y="106831"/>
                </a:lnTo>
                <a:lnTo>
                  <a:pt x="10210" y="106548"/>
                </a:lnTo>
                <a:lnTo>
                  <a:pt x="14397" y="105911"/>
                </a:lnTo>
                <a:lnTo>
                  <a:pt x="18413" y="104778"/>
                </a:lnTo>
                <a:lnTo>
                  <a:pt x="22370" y="103292"/>
                </a:lnTo>
                <a:lnTo>
                  <a:pt x="26156" y="101522"/>
                </a:lnTo>
                <a:lnTo>
                  <a:pt x="29770" y="99256"/>
                </a:lnTo>
                <a:lnTo>
                  <a:pt x="33212" y="96707"/>
                </a:lnTo>
                <a:lnTo>
                  <a:pt x="36481" y="93805"/>
                </a:lnTo>
                <a:lnTo>
                  <a:pt x="33613" y="93592"/>
                </a:lnTo>
                <a:lnTo>
                  <a:pt x="30803" y="92884"/>
                </a:lnTo>
                <a:lnTo>
                  <a:pt x="28107" y="91752"/>
                </a:lnTo>
                <a:lnTo>
                  <a:pt x="25583" y="90477"/>
                </a:lnTo>
                <a:lnTo>
                  <a:pt x="23231" y="88637"/>
                </a:lnTo>
                <a:lnTo>
                  <a:pt x="20994" y="86654"/>
                </a:lnTo>
                <a:lnTo>
                  <a:pt x="19043" y="84389"/>
                </a:lnTo>
                <a:lnTo>
                  <a:pt x="17265" y="81840"/>
                </a:lnTo>
                <a:lnTo>
                  <a:pt x="15774" y="79008"/>
                </a:lnTo>
                <a:lnTo>
                  <a:pt x="14512" y="75964"/>
                </a:lnTo>
                <a:lnTo>
                  <a:pt x="13479" y="72778"/>
                </a:lnTo>
                <a:lnTo>
                  <a:pt x="15774" y="73203"/>
                </a:lnTo>
                <a:lnTo>
                  <a:pt x="18126" y="73345"/>
                </a:lnTo>
                <a:lnTo>
                  <a:pt x="20305" y="73203"/>
                </a:lnTo>
                <a:lnTo>
                  <a:pt x="22485" y="72849"/>
                </a:lnTo>
                <a:lnTo>
                  <a:pt x="24608" y="72212"/>
                </a:lnTo>
                <a:lnTo>
                  <a:pt x="21854" y="71362"/>
                </a:lnTo>
                <a:lnTo>
                  <a:pt x="19216" y="70159"/>
                </a:lnTo>
                <a:lnTo>
                  <a:pt x="16749" y="68530"/>
                </a:lnTo>
                <a:lnTo>
                  <a:pt x="14512" y="66548"/>
                </a:lnTo>
                <a:lnTo>
                  <a:pt x="12332" y="64353"/>
                </a:lnTo>
                <a:lnTo>
                  <a:pt x="10497" y="61876"/>
                </a:lnTo>
                <a:lnTo>
                  <a:pt x="8891" y="59185"/>
                </a:lnTo>
                <a:lnTo>
                  <a:pt x="7456" y="56141"/>
                </a:lnTo>
                <a:lnTo>
                  <a:pt x="6309" y="53026"/>
                </a:lnTo>
                <a:lnTo>
                  <a:pt x="5506" y="49628"/>
                </a:lnTo>
                <a:lnTo>
                  <a:pt x="4990" y="46159"/>
                </a:lnTo>
                <a:lnTo>
                  <a:pt x="4818" y="42548"/>
                </a:lnTo>
                <a:lnTo>
                  <a:pt x="4818" y="42194"/>
                </a:lnTo>
                <a:lnTo>
                  <a:pt x="7399" y="43681"/>
                </a:lnTo>
                <a:lnTo>
                  <a:pt x="10152" y="44814"/>
                </a:lnTo>
                <a:lnTo>
                  <a:pt x="13021" y="45592"/>
                </a:lnTo>
                <a:lnTo>
                  <a:pt x="16003" y="46017"/>
                </a:lnTo>
                <a:lnTo>
                  <a:pt x="13594" y="43752"/>
                </a:lnTo>
                <a:lnTo>
                  <a:pt x="11529" y="41274"/>
                </a:lnTo>
                <a:lnTo>
                  <a:pt x="9636" y="38371"/>
                </a:lnTo>
                <a:lnTo>
                  <a:pt x="8030" y="35256"/>
                </a:lnTo>
                <a:lnTo>
                  <a:pt x="6768" y="31929"/>
                </a:lnTo>
                <a:lnTo>
                  <a:pt x="5850" y="28318"/>
                </a:lnTo>
                <a:lnTo>
                  <a:pt x="5277" y="24637"/>
                </a:lnTo>
                <a:lnTo>
                  <a:pt x="5047" y="20743"/>
                </a:lnTo>
                <a:lnTo>
                  <a:pt x="5219" y="17486"/>
                </a:lnTo>
                <a:lnTo>
                  <a:pt x="5621" y="14300"/>
                </a:lnTo>
                <a:lnTo>
                  <a:pt x="6252" y="11185"/>
                </a:lnTo>
                <a:lnTo>
                  <a:pt x="7227" y="8283"/>
                </a:lnTo>
                <a:lnTo>
                  <a:pt x="8374" y="5522"/>
                </a:lnTo>
                <a:lnTo>
                  <a:pt x="11529" y="9911"/>
                </a:lnTo>
                <a:lnTo>
                  <a:pt x="14913" y="14159"/>
                </a:lnTo>
                <a:lnTo>
                  <a:pt x="18527" y="18053"/>
                </a:lnTo>
                <a:lnTo>
                  <a:pt x="22428" y="21592"/>
                </a:lnTo>
                <a:lnTo>
                  <a:pt x="26386" y="24778"/>
                </a:lnTo>
                <a:lnTo>
                  <a:pt x="30630" y="27752"/>
                </a:lnTo>
                <a:lnTo>
                  <a:pt x="34990" y="30230"/>
                </a:lnTo>
                <a:lnTo>
                  <a:pt x="39579" y="32424"/>
                </a:lnTo>
                <a:lnTo>
                  <a:pt x="44225" y="34265"/>
                </a:lnTo>
                <a:lnTo>
                  <a:pt x="49101" y="35610"/>
                </a:lnTo>
                <a:lnTo>
                  <a:pt x="54034" y="36672"/>
                </a:lnTo>
                <a:lnTo>
                  <a:pt x="59139" y="37168"/>
                </a:lnTo>
                <a:lnTo>
                  <a:pt x="58680" y="33769"/>
                </a:lnTo>
                <a:lnTo>
                  <a:pt x="58508" y="30230"/>
                </a:lnTo>
                <a:lnTo>
                  <a:pt x="58680" y="26477"/>
                </a:lnTo>
                <a:lnTo>
                  <a:pt x="59254" y="22796"/>
                </a:lnTo>
                <a:lnTo>
                  <a:pt x="60114" y="19256"/>
                </a:lnTo>
                <a:lnTo>
                  <a:pt x="61376" y="16000"/>
                </a:lnTo>
                <a:lnTo>
                  <a:pt x="62925" y="12955"/>
                </a:lnTo>
                <a:lnTo>
                  <a:pt x="64703" y="10194"/>
                </a:lnTo>
                <a:lnTo>
                  <a:pt x="66768" y="7575"/>
                </a:lnTo>
                <a:lnTo>
                  <a:pt x="69063" y="5451"/>
                </a:lnTo>
                <a:lnTo>
                  <a:pt x="71529" y="3539"/>
                </a:lnTo>
                <a:lnTo>
                  <a:pt x="74168" y="1982"/>
                </a:lnTo>
                <a:lnTo>
                  <a:pt x="77036" y="920"/>
                </a:lnTo>
                <a:lnTo>
                  <a:pt x="80019" y="212"/>
                </a:lnTo>
                <a:lnTo>
                  <a:pt x="83116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Screen Shot 2017-04-26 at 6.10.17 PM.png" id="652" name="Shape 6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2709" y="1059274"/>
            <a:ext cx="1091924" cy="109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Shape 6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6800" y="3649112"/>
            <a:ext cx="1091925" cy="109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Shape 6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1162" y="3911578"/>
            <a:ext cx="1215000" cy="566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5" name="Shape 6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8362" y="1124012"/>
            <a:ext cx="969025" cy="96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222222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19" name="Shape 219"/>
          <p:cNvSpPr txBox="1"/>
          <p:nvPr>
            <p:ph type="title"/>
          </p:nvPr>
        </p:nvSpPr>
        <p:spPr>
          <a:xfrm>
            <a:off x="437650" y="772333"/>
            <a:ext cx="4124100" cy="141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500">
                <a:solidFill>
                  <a:schemeClr val="lt1"/>
                </a:solidFill>
              </a:rPr>
              <a:t>IMAGINE</a:t>
            </a:r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025" y="3343466"/>
            <a:ext cx="4234725" cy="238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Shape 2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2825" y="339100"/>
            <a:ext cx="3428399" cy="3921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" name="Shape 22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" name="Shape 228"/>
          <p:cNvSpPr/>
          <p:nvPr/>
        </p:nvSpPr>
        <p:spPr>
          <a:xfrm>
            <a:off x="526075" y="1006200"/>
            <a:ext cx="8080500" cy="3561300"/>
          </a:xfrm>
          <a:prstGeom prst="frame">
            <a:avLst>
              <a:gd fmla="val 2221" name="adj1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CC4125"/>
                </a:solidFill>
              </a:rPr>
              <a:t>I</a:t>
            </a:r>
          </a:p>
        </p:txBody>
      </p:sp>
      <p:sp>
        <p:nvSpPr>
          <p:cNvPr id="229" name="Shape 229"/>
          <p:cNvSpPr/>
          <p:nvPr/>
        </p:nvSpPr>
        <p:spPr>
          <a:xfrm>
            <a:off x="5134013" y="1561300"/>
            <a:ext cx="701400" cy="8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" name="Shape 230"/>
          <p:cNvSpPr txBox="1"/>
          <p:nvPr/>
        </p:nvSpPr>
        <p:spPr>
          <a:xfrm>
            <a:off x="5048500" y="1719033"/>
            <a:ext cx="35283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b="1" lang="en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Why are NYC yellow cabs important to the city?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Taxes collected from NYC yellow cabs go towards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>
              <a:latin typeface="Roboto Slab"/>
              <a:ea typeface="Roboto Slab"/>
              <a:cs typeface="Roboto Slab"/>
              <a:sym typeface="Roboto Slab"/>
            </a:endParaRPr>
          </a:p>
          <a:p>
            <a:pPr lv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  To Improving the NYC public transit system!</a:t>
            </a:r>
          </a:p>
        </p:txBody>
      </p:sp>
      <p:sp>
        <p:nvSpPr>
          <p:cNvPr id="236" name="Shape 236"/>
          <p:cNvSpPr/>
          <p:nvPr/>
        </p:nvSpPr>
        <p:spPr>
          <a:xfrm>
            <a:off x="7759100" y="2867800"/>
            <a:ext cx="421800" cy="113400"/>
          </a:xfrm>
          <a:custGeom>
            <a:pathLst>
              <a:path extrusionOk="0" h="120000" w="120000">
                <a:moveTo>
                  <a:pt x="13623" y="0"/>
                </a:moveTo>
                <a:cubicBezTo>
                  <a:pt x="5990" y="0"/>
                  <a:pt x="0" y="26382"/>
                  <a:pt x="0" y="60000"/>
                </a:cubicBezTo>
                <a:cubicBezTo>
                  <a:pt x="0" y="93617"/>
                  <a:pt x="5990" y="120000"/>
                  <a:pt x="13623" y="120000"/>
                </a:cubicBezTo>
                <a:cubicBezTo>
                  <a:pt x="21256" y="120000"/>
                  <a:pt x="27246" y="93617"/>
                  <a:pt x="27246" y="60000"/>
                </a:cubicBezTo>
                <a:cubicBezTo>
                  <a:pt x="27246" y="26382"/>
                  <a:pt x="21256" y="0"/>
                  <a:pt x="13623" y="0"/>
                </a:cubicBezTo>
                <a:close/>
                <a:moveTo>
                  <a:pt x="13623" y="95744"/>
                </a:moveTo>
                <a:cubicBezTo>
                  <a:pt x="8985" y="95744"/>
                  <a:pt x="5507" y="80425"/>
                  <a:pt x="5507" y="60000"/>
                </a:cubicBezTo>
                <a:cubicBezTo>
                  <a:pt x="5507" y="39574"/>
                  <a:pt x="8985" y="23829"/>
                  <a:pt x="13623" y="23829"/>
                </a:cubicBezTo>
                <a:cubicBezTo>
                  <a:pt x="18260" y="23829"/>
                  <a:pt x="21835" y="39574"/>
                  <a:pt x="21835" y="60000"/>
                </a:cubicBezTo>
                <a:cubicBezTo>
                  <a:pt x="21835" y="80425"/>
                  <a:pt x="18260" y="95744"/>
                  <a:pt x="13623" y="95744"/>
                </a:cubicBezTo>
                <a:close/>
                <a:moveTo>
                  <a:pt x="60000" y="0"/>
                </a:moveTo>
                <a:cubicBezTo>
                  <a:pt x="52367" y="0"/>
                  <a:pt x="46376" y="26382"/>
                  <a:pt x="46376" y="60000"/>
                </a:cubicBezTo>
                <a:cubicBezTo>
                  <a:pt x="46376" y="93617"/>
                  <a:pt x="52367" y="120000"/>
                  <a:pt x="60000" y="120000"/>
                </a:cubicBezTo>
                <a:cubicBezTo>
                  <a:pt x="67632" y="120000"/>
                  <a:pt x="73623" y="93617"/>
                  <a:pt x="73623" y="60000"/>
                </a:cubicBezTo>
                <a:cubicBezTo>
                  <a:pt x="73623" y="26382"/>
                  <a:pt x="67632" y="0"/>
                  <a:pt x="60000" y="0"/>
                </a:cubicBezTo>
                <a:close/>
                <a:moveTo>
                  <a:pt x="60000" y="95744"/>
                </a:moveTo>
                <a:cubicBezTo>
                  <a:pt x="55362" y="95744"/>
                  <a:pt x="51787" y="80425"/>
                  <a:pt x="51787" y="60000"/>
                </a:cubicBezTo>
                <a:cubicBezTo>
                  <a:pt x="51787" y="39574"/>
                  <a:pt x="55362" y="23829"/>
                  <a:pt x="60000" y="23829"/>
                </a:cubicBezTo>
                <a:cubicBezTo>
                  <a:pt x="64637" y="23829"/>
                  <a:pt x="68212" y="39574"/>
                  <a:pt x="68212" y="60000"/>
                </a:cubicBezTo>
                <a:cubicBezTo>
                  <a:pt x="68212" y="80425"/>
                  <a:pt x="64637" y="95744"/>
                  <a:pt x="60000" y="95744"/>
                </a:cubicBezTo>
                <a:close/>
                <a:moveTo>
                  <a:pt x="106376" y="0"/>
                </a:moveTo>
                <a:cubicBezTo>
                  <a:pt x="98743" y="0"/>
                  <a:pt x="92753" y="26382"/>
                  <a:pt x="92753" y="60000"/>
                </a:cubicBezTo>
                <a:cubicBezTo>
                  <a:pt x="92753" y="93617"/>
                  <a:pt x="98743" y="120000"/>
                  <a:pt x="106376" y="120000"/>
                </a:cubicBezTo>
                <a:cubicBezTo>
                  <a:pt x="114009" y="120000"/>
                  <a:pt x="120000" y="93617"/>
                  <a:pt x="120000" y="60000"/>
                </a:cubicBezTo>
                <a:cubicBezTo>
                  <a:pt x="120000" y="26382"/>
                  <a:pt x="114009" y="0"/>
                  <a:pt x="106376" y="0"/>
                </a:cubicBezTo>
                <a:close/>
                <a:moveTo>
                  <a:pt x="106376" y="95744"/>
                </a:moveTo>
                <a:cubicBezTo>
                  <a:pt x="101739" y="95744"/>
                  <a:pt x="98164" y="80425"/>
                  <a:pt x="98164" y="60000"/>
                </a:cubicBezTo>
                <a:cubicBezTo>
                  <a:pt x="98164" y="39574"/>
                  <a:pt x="101739" y="23829"/>
                  <a:pt x="106376" y="23829"/>
                </a:cubicBezTo>
                <a:cubicBezTo>
                  <a:pt x="111014" y="23829"/>
                  <a:pt x="114589" y="39574"/>
                  <a:pt x="114589" y="60000"/>
                </a:cubicBezTo>
                <a:cubicBezTo>
                  <a:pt x="114589" y="80425"/>
                  <a:pt x="111014" y="95744"/>
                  <a:pt x="106376" y="957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222222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/>
        </p:nvSpPr>
        <p:spPr>
          <a:xfrm>
            <a:off x="532190" y="2493800"/>
            <a:ext cx="2299200" cy="769500"/>
          </a:xfrm>
          <a:prstGeom prst="homePlate">
            <a:avLst>
              <a:gd fmla="val 50000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" name="Shape 242"/>
          <p:cNvSpPr/>
          <p:nvPr/>
        </p:nvSpPr>
        <p:spPr>
          <a:xfrm>
            <a:off x="2650106" y="2489000"/>
            <a:ext cx="2106300" cy="779100"/>
          </a:xfrm>
          <a:prstGeom prst="chevron">
            <a:avLst>
              <a:gd fmla="val 50000" name="adj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3" name="Shape 243"/>
          <p:cNvSpPr/>
          <p:nvPr/>
        </p:nvSpPr>
        <p:spPr>
          <a:xfrm>
            <a:off x="4578763" y="2489000"/>
            <a:ext cx="2106299" cy="779100"/>
          </a:xfrm>
          <a:prstGeom prst="chevron">
            <a:avLst>
              <a:gd fmla="val 50000" name="adj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" name="Shape 244"/>
          <p:cNvSpPr txBox="1"/>
          <p:nvPr/>
        </p:nvSpPr>
        <p:spPr>
          <a:xfrm>
            <a:off x="2983225" y="4213333"/>
            <a:ext cx="15759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lt1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“What strategies can NYC yellow cab drivers make more profits?”</a:t>
            </a:r>
          </a:p>
        </p:txBody>
      </p:sp>
      <p:cxnSp>
        <p:nvCxnSpPr>
          <p:cNvPr id="245" name="Shape 245"/>
          <p:cNvCxnSpPr/>
          <p:nvPr/>
        </p:nvCxnSpPr>
        <p:spPr>
          <a:xfrm>
            <a:off x="2812850" y="3740733"/>
            <a:ext cx="0" cy="186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46" name="Shape 246"/>
          <p:cNvCxnSpPr/>
          <p:nvPr/>
        </p:nvCxnSpPr>
        <p:spPr>
          <a:xfrm>
            <a:off x="4763575" y="3740733"/>
            <a:ext cx="0" cy="186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47" name="Shape 247"/>
          <p:cNvSpPr txBox="1"/>
          <p:nvPr/>
        </p:nvSpPr>
        <p:spPr>
          <a:xfrm>
            <a:off x="4843962" y="3821333"/>
            <a:ext cx="15759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Hands out the one year worth dataset collected in 2016</a:t>
            </a:r>
          </a:p>
        </p:txBody>
      </p:sp>
      <p:sp>
        <p:nvSpPr>
          <p:cNvPr id="248" name="Shape 248"/>
          <p:cNvSpPr/>
          <p:nvPr/>
        </p:nvSpPr>
        <p:spPr>
          <a:xfrm>
            <a:off x="5617175" y="2680583"/>
            <a:ext cx="297000" cy="396000"/>
          </a:xfrm>
          <a:custGeom>
            <a:pathLst>
              <a:path extrusionOk="0" h="120000" w="120000">
                <a:moveTo>
                  <a:pt x="59710" y="75265"/>
                </a:moveTo>
                <a:lnTo>
                  <a:pt x="34396" y="49951"/>
                </a:lnTo>
                <a:cubicBezTo>
                  <a:pt x="33816" y="49371"/>
                  <a:pt x="33333" y="49082"/>
                  <a:pt x="32463" y="49082"/>
                </a:cubicBezTo>
                <a:cubicBezTo>
                  <a:pt x="30821" y="49082"/>
                  <a:pt x="29758" y="50144"/>
                  <a:pt x="29758" y="51787"/>
                </a:cubicBezTo>
                <a:cubicBezTo>
                  <a:pt x="29758" y="52657"/>
                  <a:pt x="30048" y="53140"/>
                  <a:pt x="30531" y="53719"/>
                </a:cubicBezTo>
                <a:lnTo>
                  <a:pt x="57874" y="80966"/>
                </a:lnTo>
                <a:cubicBezTo>
                  <a:pt x="58357" y="81545"/>
                  <a:pt x="58937" y="81835"/>
                  <a:pt x="59710" y="81835"/>
                </a:cubicBezTo>
                <a:cubicBezTo>
                  <a:pt x="60579" y="81835"/>
                  <a:pt x="61159" y="81545"/>
                  <a:pt x="61642" y="80966"/>
                </a:cubicBezTo>
                <a:lnTo>
                  <a:pt x="61642" y="80966"/>
                </a:lnTo>
                <a:lnTo>
                  <a:pt x="107246" y="33236"/>
                </a:lnTo>
                <a:lnTo>
                  <a:pt x="107246" y="33236"/>
                </a:lnTo>
                <a:lnTo>
                  <a:pt x="111014" y="29178"/>
                </a:lnTo>
                <a:lnTo>
                  <a:pt x="111014" y="29178"/>
                </a:lnTo>
                <a:lnTo>
                  <a:pt x="118937" y="20966"/>
                </a:lnTo>
                <a:lnTo>
                  <a:pt x="118937" y="20966"/>
                </a:lnTo>
                <a:cubicBezTo>
                  <a:pt x="119516" y="20483"/>
                  <a:pt x="119710" y="19903"/>
                  <a:pt x="119710" y="19130"/>
                </a:cubicBezTo>
                <a:cubicBezTo>
                  <a:pt x="119710" y="17487"/>
                  <a:pt x="118647" y="16328"/>
                  <a:pt x="117004" y="16328"/>
                </a:cubicBezTo>
                <a:cubicBezTo>
                  <a:pt x="116231" y="16328"/>
                  <a:pt x="115652" y="16618"/>
                  <a:pt x="115072" y="17198"/>
                </a:cubicBezTo>
                <a:lnTo>
                  <a:pt x="115072" y="17198"/>
                </a:lnTo>
                <a:lnTo>
                  <a:pt x="108019" y="24541"/>
                </a:lnTo>
                <a:lnTo>
                  <a:pt x="108019" y="24541"/>
                </a:lnTo>
                <a:lnTo>
                  <a:pt x="104154" y="28599"/>
                </a:lnTo>
                <a:lnTo>
                  <a:pt x="104154" y="28599"/>
                </a:lnTo>
                <a:lnTo>
                  <a:pt x="59710" y="75265"/>
                </a:lnTo>
                <a:close/>
                <a:moveTo>
                  <a:pt x="114879" y="37101"/>
                </a:moveTo>
                <a:cubicBezTo>
                  <a:pt x="113719" y="36038"/>
                  <a:pt x="112077" y="36038"/>
                  <a:pt x="111014" y="37101"/>
                </a:cubicBezTo>
                <a:cubicBezTo>
                  <a:pt x="110241" y="37874"/>
                  <a:pt x="110241" y="39033"/>
                  <a:pt x="110434" y="39806"/>
                </a:cubicBezTo>
                <a:lnTo>
                  <a:pt x="110434" y="39806"/>
                </a:lnTo>
                <a:cubicBezTo>
                  <a:pt x="112946" y="46086"/>
                  <a:pt x="114299" y="52946"/>
                  <a:pt x="114299" y="60000"/>
                </a:cubicBezTo>
                <a:cubicBezTo>
                  <a:pt x="114299" y="89951"/>
                  <a:pt x="89758" y="114492"/>
                  <a:pt x="59710" y="114492"/>
                </a:cubicBezTo>
                <a:cubicBezTo>
                  <a:pt x="29758" y="114492"/>
                  <a:pt x="5217" y="89951"/>
                  <a:pt x="5217" y="60000"/>
                </a:cubicBezTo>
                <a:cubicBezTo>
                  <a:pt x="5217" y="30048"/>
                  <a:pt x="29758" y="5507"/>
                  <a:pt x="59710" y="5507"/>
                </a:cubicBezTo>
                <a:cubicBezTo>
                  <a:pt x="75265" y="5507"/>
                  <a:pt x="89178" y="11980"/>
                  <a:pt x="99033" y="22125"/>
                </a:cubicBezTo>
                <a:lnTo>
                  <a:pt x="99033" y="22125"/>
                </a:lnTo>
                <a:cubicBezTo>
                  <a:pt x="100096" y="23188"/>
                  <a:pt x="101739" y="22898"/>
                  <a:pt x="102801" y="22125"/>
                </a:cubicBezTo>
                <a:cubicBezTo>
                  <a:pt x="103961" y="20966"/>
                  <a:pt x="103961" y="19323"/>
                  <a:pt x="102801" y="18260"/>
                </a:cubicBezTo>
                <a:lnTo>
                  <a:pt x="102608" y="17971"/>
                </a:lnTo>
                <a:cubicBezTo>
                  <a:pt x="91690" y="6859"/>
                  <a:pt x="76618" y="0"/>
                  <a:pt x="60000" y="0"/>
                </a:cubicBezTo>
                <a:cubicBezTo>
                  <a:pt x="26763" y="0"/>
                  <a:pt x="0" y="26763"/>
                  <a:pt x="0" y="60000"/>
                </a:cubicBezTo>
                <a:cubicBezTo>
                  <a:pt x="0" y="93236"/>
                  <a:pt x="26763" y="120000"/>
                  <a:pt x="60000" y="120000"/>
                </a:cubicBezTo>
                <a:cubicBezTo>
                  <a:pt x="93333" y="120000"/>
                  <a:pt x="120000" y="93236"/>
                  <a:pt x="120000" y="60000"/>
                </a:cubicBezTo>
                <a:cubicBezTo>
                  <a:pt x="120000" y="52367"/>
                  <a:pt x="118357" y="45024"/>
                  <a:pt x="115942" y="38164"/>
                </a:cubicBezTo>
                <a:cubicBezTo>
                  <a:pt x="115362" y="37681"/>
                  <a:pt x="115362" y="37391"/>
                  <a:pt x="114879" y="371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1255475" y="2680594"/>
            <a:ext cx="297000" cy="396000"/>
          </a:xfrm>
          <a:custGeom>
            <a:pathLst>
              <a:path extrusionOk="0" h="120000" w="120000">
                <a:moveTo>
                  <a:pt x="119227" y="115362"/>
                </a:moveTo>
                <a:lnTo>
                  <a:pt x="90241" y="86473"/>
                </a:lnTo>
                <a:cubicBezTo>
                  <a:pt x="98454" y="77198"/>
                  <a:pt x="103671" y="65217"/>
                  <a:pt x="103671" y="51787"/>
                </a:cubicBezTo>
                <a:cubicBezTo>
                  <a:pt x="103671" y="23188"/>
                  <a:pt x="80483" y="0"/>
                  <a:pt x="51787" y="0"/>
                </a:cubicBezTo>
                <a:cubicBezTo>
                  <a:pt x="23188" y="0"/>
                  <a:pt x="0" y="23188"/>
                  <a:pt x="0" y="51787"/>
                </a:cubicBezTo>
                <a:cubicBezTo>
                  <a:pt x="0" y="80483"/>
                  <a:pt x="23188" y="103671"/>
                  <a:pt x="51787" y="103671"/>
                </a:cubicBezTo>
                <a:cubicBezTo>
                  <a:pt x="65217" y="103671"/>
                  <a:pt x="77198" y="98454"/>
                  <a:pt x="86473" y="90241"/>
                </a:cubicBezTo>
                <a:lnTo>
                  <a:pt x="115362" y="119130"/>
                </a:lnTo>
                <a:cubicBezTo>
                  <a:pt x="115942" y="119710"/>
                  <a:pt x="116425" y="120000"/>
                  <a:pt x="117294" y="120000"/>
                </a:cubicBezTo>
                <a:cubicBezTo>
                  <a:pt x="118937" y="120000"/>
                  <a:pt x="120000" y="118937"/>
                  <a:pt x="120000" y="117294"/>
                </a:cubicBezTo>
                <a:cubicBezTo>
                  <a:pt x="120000" y="116425"/>
                  <a:pt x="119710" y="115942"/>
                  <a:pt x="119227" y="115362"/>
                </a:cubicBezTo>
                <a:close/>
                <a:moveTo>
                  <a:pt x="51787" y="98164"/>
                </a:moveTo>
                <a:cubicBezTo>
                  <a:pt x="26183" y="98164"/>
                  <a:pt x="5507" y="77487"/>
                  <a:pt x="5507" y="51787"/>
                </a:cubicBezTo>
                <a:cubicBezTo>
                  <a:pt x="5507" y="26183"/>
                  <a:pt x="26183" y="5507"/>
                  <a:pt x="51787" y="5507"/>
                </a:cubicBezTo>
                <a:cubicBezTo>
                  <a:pt x="77487" y="5507"/>
                  <a:pt x="98164" y="26183"/>
                  <a:pt x="98164" y="51787"/>
                </a:cubicBezTo>
                <a:cubicBezTo>
                  <a:pt x="98164" y="77487"/>
                  <a:pt x="77487" y="98164"/>
                  <a:pt x="51787" y="981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Shape 250"/>
          <p:cNvSpPr/>
          <p:nvPr/>
        </p:nvSpPr>
        <p:spPr>
          <a:xfrm>
            <a:off x="3634825" y="2680594"/>
            <a:ext cx="272700" cy="396000"/>
          </a:xfrm>
          <a:custGeom>
            <a:pathLst>
              <a:path extrusionOk="0" h="120000" w="120000">
                <a:moveTo>
                  <a:pt x="59946" y="0"/>
                </a:moveTo>
                <a:cubicBezTo>
                  <a:pt x="26997" y="0"/>
                  <a:pt x="0" y="7342"/>
                  <a:pt x="0" y="16328"/>
                </a:cubicBezTo>
                <a:cubicBezTo>
                  <a:pt x="0" y="49082"/>
                  <a:pt x="47936" y="54589"/>
                  <a:pt x="47936" y="81835"/>
                </a:cubicBezTo>
                <a:lnTo>
                  <a:pt x="47936" y="84541"/>
                </a:lnTo>
                <a:lnTo>
                  <a:pt x="47936" y="84541"/>
                </a:lnTo>
                <a:lnTo>
                  <a:pt x="47936" y="84541"/>
                </a:lnTo>
                <a:lnTo>
                  <a:pt x="47936" y="95169"/>
                </a:lnTo>
                <a:lnTo>
                  <a:pt x="47936" y="95458"/>
                </a:lnTo>
                <a:lnTo>
                  <a:pt x="47936" y="95748"/>
                </a:lnTo>
                <a:cubicBezTo>
                  <a:pt x="48255" y="116135"/>
                  <a:pt x="49743" y="120000"/>
                  <a:pt x="59946" y="120000"/>
                </a:cubicBezTo>
                <a:cubicBezTo>
                  <a:pt x="71957" y="120000"/>
                  <a:pt x="71957" y="114492"/>
                  <a:pt x="71957" y="81835"/>
                </a:cubicBezTo>
                <a:cubicBezTo>
                  <a:pt x="71957" y="54589"/>
                  <a:pt x="120000" y="49082"/>
                  <a:pt x="120000" y="16328"/>
                </a:cubicBezTo>
                <a:cubicBezTo>
                  <a:pt x="120000" y="7342"/>
                  <a:pt x="93002" y="0"/>
                  <a:pt x="59946" y="0"/>
                </a:cubicBezTo>
                <a:close/>
                <a:moveTo>
                  <a:pt x="90558" y="48019"/>
                </a:moveTo>
                <a:cubicBezTo>
                  <a:pt x="78547" y="57004"/>
                  <a:pt x="66005" y="65990"/>
                  <a:pt x="66005" y="81835"/>
                </a:cubicBezTo>
                <a:cubicBezTo>
                  <a:pt x="66005" y="97584"/>
                  <a:pt x="66005" y="107149"/>
                  <a:pt x="64729" y="111787"/>
                </a:cubicBezTo>
                <a:cubicBezTo>
                  <a:pt x="64198" y="114299"/>
                  <a:pt x="64198" y="114492"/>
                  <a:pt x="59946" y="114492"/>
                </a:cubicBezTo>
                <a:cubicBezTo>
                  <a:pt x="55801" y="114492"/>
                  <a:pt x="56014" y="114299"/>
                  <a:pt x="55163" y="111787"/>
                </a:cubicBezTo>
                <a:cubicBezTo>
                  <a:pt x="54207" y="109082"/>
                  <a:pt x="53994" y="104444"/>
                  <a:pt x="53994" y="98164"/>
                </a:cubicBezTo>
                <a:lnTo>
                  <a:pt x="56970" y="98164"/>
                </a:lnTo>
                <a:cubicBezTo>
                  <a:pt x="58777" y="98164"/>
                  <a:pt x="59946" y="97101"/>
                  <a:pt x="59946" y="95458"/>
                </a:cubicBezTo>
                <a:cubicBezTo>
                  <a:pt x="59946" y="93816"/>
                  <a:pt x="58777" y="92753"/>
                  <a:pt x="56970" y="92753"/>
                </a:cubicBezTo>
                <a:lnTo>
                  <a:pt x="53994" y="92753"/>
                </a:lnTo>
                <a:lnTo>
                  <a:pt x="53994" y="87246"/>
                </a:lnTo>
                <a:lnTo>
                  <a:pt x="56970" y="87246"/>
                </a:lnTo>
                <a:cubicBezTo>
                  <a:pt x="58777" y="87246"/>
                  <a:pt x="59946" y="86183"/>
                  <a:pt x="59946" y="84541"/>
                </a:cubicBezTo>
                <a:cubicBezTo>
                  <a:pt x="59946" y="82898"/>
                  <a:pt x="58777" y="81835"/>
                  <a:pt x="56970" y="81835"/>
                </a:cubicBezTo>
                <a:lnTo>
                  <a:pt x="53994" y="81835"/>
                </a:lnTo>
                <a:cubicBezTo>
                  <a:pt x="53994" y="66280"/>
                  <a:pt x="41346" y="57004"/>
                  <a:pt x="29335" y="48019"/>
                </a:cubicBezTo>
                <a:cubicBezTo>
                  <a:pt x="19769" y="40869"/>
                  <a:pt x="10416" y="34106"/>
                  <a:pt x="7121" y="23961"/>
                </a:cubicBezTo>
                <a:cubicBezTo>
                  <a:pt x="17325" y="29178"/>
                  <a:pt x="37201" y="32753"/>
                  <a:pt x="59946" y="32753"/>
                </a:cubicBezTo>
                <a:cubicBezTo>
                  <a:pt x="82798" y="32753"/>
                  <a:pt x="102568" y="29178"/>
                  <a:pt x="112772" y="24251"/>
                </a:cubicBezTo>
                <a:cubicBezTo>
                  <a:pt x="109477" y="34106"/>
                  <a:pt x="100124" y="40869"/>
                  <a:pt x="90558" y="48019"/>
                </a:cubicBezTo>
                <a:close/>
                <a:moveTo>
                  <a:pt x="59946" y="27246"/>
                </a:moveTo>
                <a:cubicBezTo>
                  <a:pt x="30292" y="27246"/>
                  <a:pt x="5952" y="22415"/>
                  <a:pt x="5952" y="16328"/>
                </a:cubicBezTo>
                <a:cubicBezTo>
                  <a:pt x="5952" y="10338"/>
                  <a:pt x="30292" y="5507"/>
                  <a:pt x="59946" y="5507"/>
                </a:cubicBezTo>
                <a:cubicBezTo>
                  <a:pt x="89707" y="5507"/>
                  <a:pt x="113941" y="10338"/>
                  <a:pt x="113941" y="16328"/>
                </a:cubicBezTo>
                <a:cubicBezTo>
                  <a:pt x="113941" y="22415"/>
                  <a:pt x="89707" y="27246"/>
                  <a:pt x="59946" y="272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Shape 25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52" name="Shape 252"/>
          <p:cNvSpPr txBox="1"/>
          <p:nvPr>
            <p:ph type="title"/>
          </p:nvPr>
        </p:nvSpPr>
        <p:spPr>
          <a:xfrm>
            <a:off x="425600" y="763333"/>
            <a:ext cx="6555300" cy="141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Concern</a:t>
            </a:r>
          </a:p>
        </p:txBody>
      </p:sp>
      <p:sp>
        <p:nvSpPr>
          <p:cNvPr id="253" name="Shape 253"/>
          <p:cNvSpPr txBox="1"/>
          <p:nvPr/>
        </p:nvSpPr>
        <p:spPr>
          <a:xfrm>
            <a:off x="654750" y="3641733"/>
            <a:ext cx="1687500" cy="8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Suppose mayor Bill de Blasio comes and asks for help:</a:t>
            </a:r>
          </a:p>
        </p:txBody>
      </p:sp>
      <p:pic>
        <p:nvPicPr>
          <p:cNvPr id="254" name="Shape 254"/>
          <p:cNvPicPr preferRelativeResize="0"/>
          <p:nvPr/>
        </p:nvPicPr>
        <p:blipFill>
          <a:blip r:embed="rId3">
            <a:alphaModFix amt="79000"/>
          </a:blip>
          <a:stretch>
            <a:fillRect/>
          </a:stretch>
        </p:blipFill>
        <p:spPr>
          <a:xfrm>
            <a:off x="6482000" y="518824"/>
            <a:ext cx="2455049" cy="19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